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T Serif"/>
      <p:regular r:id="rId17"/>
    </p:embeddedFont>
    <p:embeddedFont>
      <p:font typeface="PT Serif"/>
      <p:regular r:id="rId18"/>
    </p:embeddedFont>
    <p:embeddedFont>
      <p:font typeface="PT Serif"/>
      <p:regular r:id="rId19"/>
    </p:embeddedFont>
    <p:embeddedFont>
      <p:font typeface="PT Serif"/>
      <p:regular r:id="rId20"/>
    </p:embeddedFont>
    <p:embeddedFont>
      <p:font typeface="DM Sans"/>
      <p:regular r:id="rId21"/>
    </p:embeddedFont>
    <p:embeddedFont>
      <p:font typeface="DM Sans"/>
      <p:regular r:id="rId22"/>
    </p:embeddedFont>
    <p:embeddedFont>
      <p:font typeface="DM Sans"/>
      <p:regular r:id="rId23"/>
    </p:embeddedFont>
    <p:embeddedFont>
      <p:font typeface="DM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03252"/>
            <a:ext cx="7556421" cy="1302544"/>
          </a:xfrm>
          <a:prstGeom prst="rect">
            <a:avLst/>
          </a:prstGeom>
          <a:noFill/>
          <a:ln/>
        </p:spPr>
        <p:txBody>
          <a:bodyPr wrap="squar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Transforming Risk Aggregation: The DataConnect Initiative</a:t>
            </a:r>
            <a:endParaRPr lang="en-US" sz="4100" dirty="0"/>
          </a:p>
        </p:txBody>
      </p:sp>
      <p:sp>
        <p:nvSpPr>
          <p:cNvPr id="4" name="Text 1"/>
          <p:cNvSpPr/>
          <p:nvPr/>
        </p:nvSpPr>
        <p:spPr>
          <a:xfrm>
            <a:off x="793790" y="3803452"/>
            <a:ext cx="7556421" cy="2222778"/>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In an increasingly complex and interconnected business landscape, effective risk management is paramount. Our current manual processes for risk aggregation, while functional, are no longer sufficient to meet the demands of rapid decision-making and comprehensive oversight. This presentation outlines the DataConnect program, a strategic initiative designed to automate risk aggregation, enhance data quality, and revolutionize our risk reporting capabilities through the powerful RiskOne platform.</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38269" y="301228"/>
            <a:ext cx="3658076" cy="359569"/>
          </a:xfrm>
          <a:prstGeom prst="rect">
            <a:avLst/>
          </a:prstGeom>
          <a:noFill/>
          <a:ln/>
        </p:spPr>
        <p:txBody>
          <a:bodyPr wrap="none" lIns="0" tIns="0" rIns="0" bIns="0" rtlCol="0" anchor="t"/>
          <a:lstStyle/>
          <a:p>
            <a:pPr algn="l" indent="0" marL="0">
              <a:lnSpc>
                <a:spcPts val="2800"/>
              </a:lnSpc>
              <a:buNone/>
            </a:pPr>
            <a:r>
              <a:rPr lang="en-US" sz="2250" dirty="0">
                <a:solidFill>
                  <a:srgbClr val="020202"/>
                </a:solidFill>
                <a:latin typeface="PT Serif" pitchFamily="34" charset="0"/>
                <a:ea typeface="PT Serif" pitchFamily="34" charset="-122"/>
                <a:cs typeface="PT Serif" pitchFamily="34" charset="-120"/>
              </a:rPr>
              <a:t>Key Takeaways &amp; Next Steps</a:t>
            </a:r>
            <a:endParaRPr lang="en-US" sz="2250" dirty="0"/>
          </a:p>
        </p:txBody>
      </p:sp>
      <p:sp>
        <p:nvSpPr>
          <p:cNvPr id="3" name="Text 1"/>
          <p:cNvSpPr/>
          <p:nvPr/>
        </p:nvSpPr>
        <p:spPr>
          <a:xfrm>
            <a:off x="438269" y="934641"/>
            <a:ext cx="1725692" cy="215622"/>
          </a:xfrm>
          <a:prstGeom prst="rect">
            <a:avLst/>
          </a:prstGeom>
          <a:noFill/>
          <a:ln/>
        </p:spPr>
        <p:txBody>
          <a:bodyPr wrap="none" lIns="0" tIns="0" rIns="0" bIns="0" rtlCol="0" anchor="t"/>
          <a:lstStyle/>
          <a:p>
            <a:pPr algn="l" indent="0" marL="0">
              <a:lnSpc>
                <a:spcPts val="1650"/>
              </a:lnSpc>
              <a:buNone/>
            </a:pPr>
            <a:r>
              <a:rPr lang="en-US" sz="1350" dirty="0">
                <a:solidFill>
                  <a:srgbClr val="020202"/>
                </a:solidFill>
                <a:latin typeface="PT Serif" pitchFamily="34" charset="0"/>
                <a:ea typeface="PT Serif" pitchFamily="34" charset="-122"/>
                <a:cs typeface="PT Serif" pitchFamily="34" charset="-120"/>
              </a:rPr>
              <a:t>Key Takeaways:</a:t>
            </a:r>
            <a:endParaRPr lang="en-US" sz="1350" dirty="0"/>
          </a:p>
        </p:txBody>
      </p:sp>
      <p:sp>
        <p:nvSpPr>
          <p:cNvPr id="4" name="Text 2"/>
          <p:cNvSpPr/>
          <p:nvPr/>
        </p:nvSpPr>
        <p:spPr>
          <a:xfrm>
            <a:off x="438269" y="1259800"/>
            <a:ext cx="6743343" cy="175260"/>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383838"/>
                </a:solidFill>
                <a:latin typeface="DM Sans" pitchFamily="34" charset="0"/>
                <a:ea typeface="DM Sans" pitchFamily="34" charset="-122"/>
                <a:cs typeface="DM Sans" pitchFamily="34" charset="-120"/>
              </a:rPr>
              <a:t>Automation is Key:</a:t>
            </a:r>
            <a:pPr algn="l" indent="0" marL="0">
              <a:lnSpc>
                <a:spcPts val="1350"/>
              </a:lnSpc>
              <a:buNone/>
            </a:pPr>
            <a:r>
              <a:rPr lang="en-US" sz="850" dirty="0">
                <a:solidFill>
                  <a:srgbClr val="383838"/>
                </a:solidFill>
                <a:latin typeface="DM Sans" pitchFamily="34" charset="0"/>
                <a:ea typeface="DM Sans" pitchFamily="34" charset="-122"/>
                <a:cs typeface="DM Sans" pitchFamily="34" charset="-120"/>
              </a:rPr>
              <a:t> DataConnect automates manual risk aggregation, enhancing efficiency and accuracy.</a:t>
            </a:r>
            <a:endParaRPr lang="en-US" sz="850" dirty="0"/>
          </a:p>
        </p:txBody>
      </p:sp>
      <p:sp>
        <p:nvSpPr>
          <p:cNvPr id="5" name="Text 3"/>
          <p:cNvSpPr/>
          <p:nvPr/>
        </p:nvSpPr>
        <p:spPr>
          <a:xfrm>
            <a:off x="438269" y="1473398"/>
            <a:ext cx="6743343" cy="175260"/>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383838"/>
                </a:solidFill>
                <a:latin typeface="DM Sans" pitchFamily="34" charset="0"/>
                <a:ea typeface="DM Sans" pitchFamily="34" charset="-122"/>
                <a:cs typeface="DM Sans" pitchFamily="34" charset="-120"/>
              </a:rPr>
              <a:t>Data Quality by Design:</a:t>
            </a:r>
            <a:pPr algn="l" indent="0" marL="0">
              <a:lnSpc>
                <a:spcPts val="1350"/>
              </a:lnSpc>
              <a:buNone/>
            </a:pPr>
            <a:r>
              <a:rPr lang="en-US" sz="850" dirty="0">
                <a:solidFill>
                  <a:srgbClr val="383838"/>
                </a:solidFill>
                <a:latin typeface="DM Sans" pitchFamily="34" charset="0"/>
                <a:ea typeface="DM Sans" pitchFamily="34" charset="-122"/>
                <a:cs typeface="DM Sans" pitchFamily="34" charset="-120"/>
              </a:rPr>
              <a:t> Implicit data quality and lineage are core advantages of the DataConnect architecture.</a:t>
            </a:r>
            <a:endParaRPr lang="en-US" sz="850" dirty="0"/>
          </a:p>
        </p:txBody>
      </p:sp>
      <p:sp>
        <p:nvSpPr>
          <p:cNvPr id="6" name="Text 4"/>
          <p:cNvSpPr/>
          <p:nvPr/>
        </p:nvSpPr>
        <p:spPr>
          <a:xfrm>
            <a:off x="438269" y="1686997"/>
            <a:ext cx="6743343" cy="175260"/>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383838"/>
                </a:solidFill>
                <a:latin typeface="DM Sans" pitchFamily="34" charset="0"/>
                <a:ea typeface="DM Sans" pitchFamily="34" charset="-122"/>
                <a:cs typeface="DM Sans" pitchFamily="34" charset="-120"/>
              </a:rPr>
              <a:t>RiskOne is the Future:</a:t>
            </a:r>
            <a:pPr algn="l" indent="0" marL="0">
              <a:lnSpc>
                <a:spcPts val="1350"/>
              </a:lnSpc>
              <a:buNone/>
            </a:pPr>
            <a:r>
              <a:rPr lang="en-US" sz="850" dirty="0">
                <a:solidFill>
                  <a:srgbClr val="383838"/>
                </a:solidFill>
                <a:latin typeface="DM Sans" pitchFamily="34" charset="0"/>
                <a:ea typeface="DM Sans" pitchFamily="34" charset="-122"/>
                <a:cs typeface="DM Sans" pitchFamily="34" charset="-120"/>
              </a:rPr>
              <a:t> All risk reporting will consolidate onto the powerful, intuitive RiskOne platform.</a:t>
            </a:r>
            <a:endParaRPr lang="en-US" sz="850" dirty="0"/>
          </a:p>
        </p:txBody>
      </p:sp>
      <p:sp>
        <p:nvSpPr>
          <p:cNvPr id="7" name="Text 5"/>
          <p:cNvSpPr/>
          <p:nvPr/>
        </p:nvSpPr>
        <p:spPr>
          <a:xfrm>
            <a:off x="438269" y="1900595"/>
            <a:ext cx="6743343" cy="175260"/>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383838"/>
                </a:solidFill>
                <a:latin typeface="DM Sans" pitchFamily="34" charset="0"/>
                <a:ea typeface="DM Sans" pitchFamily="34" charset="-122"/>
                <a:cs typeface="DM Sans" pitchFamily="34" charset="-120"/>
              </a:rPr>
              <a:t>Tangible Value Delivered:</a:t>
            </a:r>
            <a:pPr algn="l" indent="0" marL="0">
              <a:lnSpc>
                <a:spcPts val="1350"/>
              </a:lnSpc>
              <a:buNone/>
            </a:pPr>
            <a:r>
              <a:rPr lang="en-US" sz="850" dirty="0">
                <a:solidFill>
                  <a:srgbClr val="383838"/>
                </a:solidFill>
                <a:latin typeface="DM Sans" pitchFamily="34" charset="0"/>
                <a:ea typeface="DM Sans" pitchFamily="34" charset="-122"/>
                <a:cs typeface="DM Sans" pitchFamily="34" charset="-120"/>
              </a:rPr>
              <a:t> Four critical reports will be live on RiskOne this year, demonstrating immediate benefits.</a:t>
            </a:r>
            <a:endParaRPr lang="en-US" sz="850" dirty="0"/>
          </a:p>
        </p:txBody>
      </p:sp>
      <p:sp>
        <p:nvSpPr>
          <p:cNvPr id="8" name="Text 6"/>
          <p:cNvSpPr/>
          <p:nvPr/>
        </p:nvSpPr>
        <p:spPr>
          <a:xfrm>
            <a:off x="438269" y="2114193"/>
            <a:ext cx="6743343" cy="175260"/>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383838"/>
                </a:solidFill>
                <a:latin typeface="DM Sans" pitchFamily="34" charset="0"/>
                <a:ea typeface="DM Sans" pitchFamily="34" charset="-122"/>
                <a:cs typeface="DM Sans" pitchFamily="34" charset="-120"/>
              </a:rPr>
              <a:t>Strategic Evolution:</a:t>
            </a:r>
            <a:pPr algn="l" indent="0" marL="0">
              <a:lnSpc>
                <a:spcPts val="1350"/>
              </a:lnSpc>
              <a:buNone/>
            </a:pPr>
            <a:r>
              <a:rPr lang="en-US" sz="850" dirty="0">
                <a:solidFill>
                  <a:srgbClr val="383838"/>
                </a:solidFill>
                <a:latin typeface="DM Sans" pitchFamily="34" charset="0"/>
                <a:ea typeface="DM Sans" pitchFamily="34" charset="-122"/>
                <a:cs typeface="DM Sans" pitchFamily="34" charset="-120"/>
              </a:rPr>
              <a:t> This program sets the stage for advanced analytics and predictive risk management.</a:t>
            </a:r>
            <a:endParaRPr lang="en-US" sz="850" dirty="0"/>
          </a:p>
        </p:txBody>
      </p:sp>
      <p:sp>
        <p:nvSpPr>
          <p:cNvPr id="9" name="Text 7"/>
          <p:cNvSpPr/>
          <p:nvPr/>
        </p:nvSpPr>
        <p:spPr>
          <a:xfrm>
            <a:off x="7456408" y="934641"/>
            <a:ext cx="1725692" cy="215622"/>
          </a:xfrm>
          <a:prstGeom prst="rect">
            <a:avLst/>
          </a:prstGeom>
          <a:noFill/>
          <a:ln/>
        </p:spPr>
        <p:txBody>
          <a:bodyPr wrap="none" lIns="0" tIns="0" rIns="0" bIns="0" rtlCol="0" anchor="t"/>
          <a:lstStyle/>
          <a:p>
            <a:pPr algn="l" indent="0" marL="0">
              <a:lnSpc>
                <a:spcPts val="1650"/>
              </a:lnSpc>
              <a:buNone/>
            </a:pPr>
            <a:r>
              <a:rPr lang="en-US" sz="1350" dirty="0">
                <a:solidFill>
                  <a:srgbClr val="020202"/>
                </a:solidFill>
                <a:latin typeface="PT Serif" pitchFamily="34" charset="0"/>
                <a:ea typeface="PT Serif" pitchFamily="34" charset="-122"/>
                <a:cs typeface="PT Serif" pitchFamily="34" charset="-120"/>
              </a:rPr>
              <a:t>Next Steps:</a:t>
            </a:r>
            <a:endParaRPr lang="en-US" sz="1350" dirty="0"/>
          </a:p>
        </p:txBody>
      </p:sp>
      <p:sp>
        <p:nvSpPr>
          <p:cNvPr id="10" name="Text 8"/>
          <p:cNvSpPr/>
          <p:nvPr/>
        </p:nvSpPr>
        <p:spPr>
          <a:xfrm>
            <a:off x="7456408" y="1259800"/>
            <a:ext cx="6743343" cy="350520"/>
          </a:xfrm>
          <a:prstGeom prst="rect">
            <a:avLst/>
          </a:prstGeom>
          <a:noFill/>
          <a:ln/>
        </p:spPr>
        <p:txBody>
          <a:bodyPr wrap="square" lIns="0" tIns="0" rIns="0" bIns="0" rtlCol="0" anchor="t"/>
          <a:lstStyle/>
          <a:p>
            <a:pPr algn="l" marL="342900" indent="-342900">
              <a:lnSpc>
                <a:spcPts val="1350"/>
              </a:lnSpc>
              <a:buSzPct val="100000"/>
              <a:buChar char="•"/>
            </a:pPr>
            <a:r>
              <a:rPr lang="en-US" sz="850" b="1" dirty="0">
                <a:solidFill>
                  <a:srgbClr val="383838"/>
                </a:solidFill>
                <a:latin typeface="DM Sans" pitchFamily="34" charset="0"/>
                <a:ea typeface="DM Sans" pitchFamily="34" charset="-122"/>
                <a:cs typeface="DM Sans" pitchFamily="34" charset="-120"/>
              </a:rPr>
              <a:t>Executive Steering Committee Meeting:</a:t>
            </a:r>
            <a:pPr algn="l" indent="0" marL="0">
              <a:lnSpc>
                <a:spcPts val="1350"/>
              </a:lnSpc>
              <a:buNone/>
            </a:pPr>
            <a:r>
              <a:rPr lang="en-US" sz="850" dirty="0">
                <a:solidFill>
                  <a:srgbClr val="383838"/>
                </a:solidFill>
                <a:latin typeface="DM Sans" pitchFamily="34" charset="0"/>
                <a:ea typeface="DM Sans" pitchFamily="34" charset="-122"/>
                <a:cs typeface="DM Sans" pitchFamily="34" charset="-120"/>
              </a:rPr>
              <a:t> Review progress and provide strategic guidance on Q3 and Q4 deliverables. </a:t>
            </a:r>
            <a:pPr algn="l" indent="0" marL="0">
              <a:lnSpc>
                <a:spcPts val="1350"/>
              </a:lnSpc>
              <a:buNone/>
            </a:pPr>
            <a:r>
              <a:rPr lang="en-US" sz="850" dirty="0">
                <a:solidFill>
                  <a:srgbClr val="E04F00"/>
                </a:solidFill>
                <a:latin typeface="DM Sans" pitchFamily="34" charset="0"/>
                <a:ea typeface="DM Sans" pitchFamily="34" charset="-122"/>
                <a:cs typeface="DM Sans" pitchFamily="34" charset="-120"/>
              </a:rPr>
              <a:t>(September 15th)</a:t>
            </a:r>
            <a:endParaRPr lang="en-US" sz="850" dirty="0"/>
          </a:p>
        </p:txBody>
      </p:sp>
      <p:sp>
        <p:nvSpPr>
          <p:cNvPr id="11" name="Text 9"/>
          <p:cNvSpPr/>
          <p:nvPr/>
        </p:nvSpPr>
        <p:spPr>
          <a:xfrm>
            <a:off x="7456408" y="1648658"/>
            <a:ext cx="6743343" cy="350520"/>
          </a:xfrm>
          <a:prstGeom prst="rect">
            <a:avLst/>
          </a:prstGeom>
          <a:noFill/>
          <a:ln/>
        </p:spPr>
        <p:txBody>
          <a:bodyPr wrap="square" lIns="0" tIns="0" rIns="0" bIns="0" rtlCol="0" anchor="t"/>
          <a:lstStyle/>
          <a:p>
            <a:pPr algn="l" marL="342900" indent="-342900">
              <a:lnSpc>
                <a:spcPts val="1350"/>
              </a:lnSpc>
              <a:buSzPct val="100000"/>
              <a:buChar char="•"/>
            </a:pPr>
            <a:r>
              <a:rPr lang="en-US" sz="850" b="1" dirty="0">
                <a:solidFill>
                  <a:srgbClr val="383838"/>
                </a:solidFill>
                <a:latin typeface="DM Sans" pitchFamily="34" charset="0"/>
                <a:ea typeface="DM Sans" pitchFamily="34" charset="-122"/>
                <a:cs typeface="DM Sans" pitchFamily="34" charset="-120"/>
              </a:rPr>
              <a:t>Deep Dive Workshops:</a:t>
            </a:r>
            <a:pPr algn="l" indent="0" marL="0">
              <a:lnSpc>
                <a:spcPts val="1350"/>
              </a:lnSpc>
              <a:buNone/>
            </a:pPr>
            <a:r>
              <a:rPr lang="en-US" sz="850" dirty="0">
                <a:solidFill>
                  <a:srgbClr val="383838"/>
                </a:solidFill>
                <a:latin typeface="DM Sans" pitchFamily="34" charset="0"/>
                <a:ea typeface="DM Sans" pitchFamily="34" charset="-122"/>
                <a:cs typeface="DM Sans" pitchFamily="34" charset="-120"/>
              </a:rPr>
              <a:t> Schedule specific sessions with risk domain leaders to gather feedback and refine future reporting requirements for 2025 planning.</a:t>
            </a:r>
            <a:endParaRPr lang="en-US" sz="850" dirty="0"/>
          </a:p>
        </p:txBody>
      </p:sp>
      <p:sp>
        <p:nvSpPr>
          <p:cNvPr id="12" name="Text 10"/>
          <p:cNvSpPr/>
          <p:nvPr/>
        </p:nvSpPr>
        <p:spPr>
          <a:xfrm>
            <a:off x="7456408" y="2037517"/>
            <a:ext cx="6743343" cy="350520"/>
          </a:xfrm>
          <a:prstGeom prst="rect">
            <a:avLst/>
          </a:prstGeom>
          <a:noFill/>
          <a:ln/>
        </p:spPr>
        <p:txBody>
          <a:bodyPr wrap="square" lIns="0" tIns="0" rIns="0" bIns="0" rtlCol="0" anchor="t"/>
          <a:lstStyle/>
          <a:p>
            <a:pPr algn="l" marL="342900" indent="-342900">
              <a:lnSpc>
                <a:spcPts val="1350"/>
              </a:lnSpc>
              <a:buSzPct val="100000"/>
              <a:buChar char="•"/>
            </a:pPr>
            <a:r>
              <a:rPr lang="en-US" sz="850" b="1" dirty="0">
                <a:solidFill>
                  <a:srgbClr val="383838"/>
                </a:solidFill>
                <a:latin typeface="DM Sans" pitchFamily="34" charset="0"/>
                <a:ea typeface="DM Sans" pitchFamily="34" charset="-122"/>
                <a:cs typeface="DM Sans" pitchFamily="34" charset="-120"/>
              </a:rPr>
              <a:t>User Training &amp; Adoption:</a:t>
            </a:r>
            <a:pPr algn="l" indent="0" marL="0">
              <a:lnSpc>
                <a:spcPts val="1350"/>
              </a:lnSpc>
              <a:buNone/>
            </a:pPr>
            <a:r>
              <a:rPr lang="en-US" sz="850" dirty="0">
                <a:solidFill>
                  <a:srgbClr val="383838"/>
                </a:solidFill>
                <a:latin typeface="DM Sans" pitchFamily="34" charset="0"/>
                <a:ea typeface="DM Sans" pitchFamily="34" charset="-122"/>
                <a:cs typeface="DM Sans" pitchFamily="34" charset="-120"/>
              </a:rPr>
              <a:t> Plan comprehensive training for all risk teams to ensure seamless transition and maximum utilization of RiskOne capabilities.</a:t>
            </a:r>
            <a:endParaRPr lang="en-US" sz="850" dirty="0"/>
          </a:p>
        </p:txBody>
      </p:sp>
      <p:sp>
        <p:nvSpPr>
          <p:cNvPr id="13" name="Text 11"/>
          <p:cNvSpPr/>
          <p:nvPr/>
        </p:nvSpPr>
        <p:spPr>
          <a:xfrm>
            <a:off x="7456408" y="2426375"/>
            <a:ext cx="6743343" cy="350520"/>
          </a:xfrm>
          <a:prstGeom prst="rect">
            <a:avLst/>
          </a:prstGeom>
          <a:noFill/>
          <a:ln/>
        </p:spPr>
        <p:txBody>
          <a:bodyPr wrap="square" lIns="0" tIns="0" rIns="0" bIns="0" rtlCol="0" anchor="t"/>
          <a:lstStyle/>
          <a:p>
            <a:pPr algn="l" marL="342900" indent="-342900">
              <a:lnSpc>
                <a:spcPts val="1350"/>
              </a:lnSpc>
              <a:buSzPct val="100000"/>
              <a:buChar char="•"/>
            </a:pPr>
            <a:r>
              <a:rPr lang="en-US" sz="850" b="1" dirty="0">
                <a:solidFill>
                  <a:srgbClr val="383838"/>
                </a:solidFill>
                <a:latin typeface="DM Sans" pitchFamily="34" charset="0"/>
                <a:ea typeface="DM Sans" pitchFamily="34" charset="-122"/>
                <a:cs typeface="DM Sans" pitchFamily="34" charset="-120"/>
              </a:rPr>
              <a:t>Future Planning:</a:t>
            </a:r>
            <a:pPr algn="l" indent="0" marL="0">
              <a:lnSpc>
                <a:spcPts val="1350"/>
              </a:lnSpc>
              <a:buNone/>
            </a:pPr>
            <a:r>
              <a:rPr lang="en-US" sz="850" dirty="0">
                <a:solidFill>
                  <a:srgbClr val="383838"/>
                </a:solidFill>
                <a:latin typeface="DM Sans" pitchFamily="34" charset="0"/>
                <a:ea typeface="DM Sans" pitchFamily="34" charset="-122"/>
                <a:cs typeface="DM Sans" pitchFamily="34" charset="-120"/>
              </a:rPr>
              <a:t> Initiate discussions for the 2025 roadmap, focusing on expanding DataConnect integrations and advanced analytics features.</a:t>
            </a:r>
            <a:endParaRPr lang="en-US" sz="850" dirty="0"/>
          </a:p>
        </p:txBody>
      </p:sp>
      <p:pic>
        <p:nvPicPr>
          <p:cNvPr id="14" name="Image 0" descr="preencoded.png">    </p:cNvPr>
          <p:cNvPicPr>
            <a:picLocks noChangeAspect="1"/>
          </p:cNvPicPr>
          <p:nvPr/>
        </p:nvPicPr>
        <p:blipFill>
          <a:blip r:embed="rId1"/>
          <a:stretch>
            <a:fillRect/>
          </a:stretch>
        </p:blipFill>
        <p:spPr>
          <a:xfrm>
            <a:off x="7456408" y="2900124"/>
            <a:ext cx="6743343" cy="67433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19332"/>
            <a:ext cx="13042821" cy="1302544"/>
          </a:xfrm>
          <a:prstGeom prst="rect">
            <a:avLst/>
          </a:prstGeom>
          <a:noFill/>
          <a:ln/>
        </p:spPr>
        <p:txBody>
          <a:bodyPr wrap="squar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Agenda: A Strategic Roadmap to Enhanced Risk Management</a:t>
            </a:r>
            <a:endParaRPr lang="en-US" sz="4100" dirty="0"/>
          </a:p>
        </p:txBody>
      </p:sp>
      <p:sp>
        <p:nvSpPr>
          <p:cNvPr id="3" name="Text 1"/>
          <p:cNvSpPr/>
          <p:nvPr/>
        </p:nvSpPr>
        <p:spPr>
          <a:xfrm>
            <a:off x="793790" y="301871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83838"/>
                </a:solidFill>
                <a:latin typeface="PT Serif Light" pitchFamily="34" charset="0"/>
                <a:ea typeface="PT Serif Light" pitchFamily="34" charset="-122"/>
                <a:cs typeface="PT Serif Light" pitchFamily="34" charset="-120"/>
              </a:rPr>
              <a:t>01</a:t>
            </a:r>
            <a:endParaRPr lang="en-US" sz="1550" dirty="0"/>
          </a:p>
        </p:txBody>
      </p:sp>
      <p:sp>
        <p:nvSpPr>
          <p:cNvPr id="4" name="Shape 2"/>
          <p:cNvSpPr/>
          <p:nvPr/>
        </p:nvSpPr>
        <p:spPr>
          <a:xfrm>
            <a:off x="793790" y="3333036"/>
            <a:ext cx="4215289" cy="22860"/>
          </a:xfrm>
          <a:prstGeom prst="rect">
            <a:avLst/>
          </a:prstGeom>
          <a:solidFill>
            <a:srgbClr val="E04F00"/>
          </a:solidFill>
          <a:ln/>
        </p:spPr>
      </p:sp>
      <p:sp>
        <p:nvSpPr>
          <p:cNvPr id="5" name="Text 3"/>
          <p:cNvSpPr/>
          <p:nvPr/>
        </p:nvSpPr>
        <p:spPr>
          <a:xfrm>
            <a:off x="793790" y="3477935"/>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The Challenge</a:t>
            </a:r>
            <a:endParaRPr lang="en-US" sz="2050" dirty="0"/>
          </a:p>
        </p:txBody>
      </p:sp>
      <p:sp>
        <p:nvSpPr>
          <p:cNvPr id="6" name="Text 4"/>
          <p:cNvSpPr/>
          <p:nvPr/>
        </p:nvSpPr>
        <p:spPr>
          <a:xfrm>
            <a:off x="793790" y="3922633"/>
            <a:ext cx="4215289"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Understanding the limitations of our current manual risk aggregation processes.</a:t>
            </a:r>
            <a:endParaRPr lang="en-US" sz="1550" dirty="0"/>
          </a:p>
        </p:txBody>
      </p:sp>
      <p:sp>
        <p:nvSpPr>
          <p:cNvPr id="7" name="Text 5"/>
          <p:cNvSpPr/>
          <p:nvPr/>
        </p:nvSpPr>
        <p:spPr>
          <a:xfrm>
            <a:off x="5207437" y="301871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83838"/>
                </a:solidFill>
                <a:latin typeface="PT Serif Light" pitchFamily="34" charset="0"/>
                <a:ea typeface="PT Serif Light" pitchFamily="34" charset="-122"/>
                <a:cs typeface="PT Serif Light" pitchFamily="34" charset="-120"/>
              </a:rPr>
              <a:t>02</a:t>
            </a:r>
            <a:endParaRPr lang="en-US" sz="1550" dirty="0"/>
          </a:p>
        </p:txBody>
      </p:sp>
      <p:sp>
        <p:nvSpPr>
          <p:cNvPr id="8" name="Shape 6"/>
          <p:cNvSpPr/>
          <p:nvPr/>
        </p:nvSpPr>
        <p:spPr>
          <a:xfrm>
            <a:off x="5207437" y="3333036"/>
            <a:ext cx="4215408" cy="22860"/>
          </a:xfrm>
          <a:prstGeom prst="rect">
            <a:avLst/>
          </a:prstGeom>
          <a:solidFill>
            <a:srgbClr val="E04F00"/>
          </a:solidFill>
          <a:ln/>
        </p:spPr>
      </p:sp>
      <p:sp>
        <p:nvSpPr>
          <p:cNvPr id="9" name="Text 7"/>
          <p:cNvSpPr/>
          <p:nvPr/>
        </p:nvSpPr>
        <p:spPr>
          <a:xfrm>
            <a:off x="5207437" y="3477935"/>
            <a:ext cx="2942987"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Introducing DataConnect</a:t>
            </a:r>
            <a:endParaRPr lang="en-US" sz="2050" dirty="0"/>
          </a:p>
        </p:txBody>
      </p:sp>
      <p:sp>
        <p:nvSpPr>
          <p:cNvPr id="10" name="Text 8"/>
          <p:cNvSpPr/>
          <p:nvPr/>
        </p:nvSpPr>
        <p:spPr>
          <a:xfrm>
            <a:off x="5207437" y="3922633"/>
            <a:ext cx="4215408" cy="95261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A deep dive into the architecture and core functionalities of our in-house built automation solution.</a:t>
            </a:r>
            <a:endParaRPr lang="en-US" sz="1550" dirty="0"/>
          </a:p>
        </p:txBody>
      </p:sp>
      <p:sp>
        <p:nvSpPr>
          <p:cNvPr id="11" name="Text 9"/>
          <p:cNvSpPr/>
          <p:nvPr/>
        </p:nvSpPr>
        <p:spPr>
          <a:xfrm>
            <a:off x="9621203" y="301871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83838"/>
                </a:solidFill>
                <a:latin typeface="PT Serif Light" pitchFamily="34" charset="0"/>
                <a:ea typeface="PT Serif Light" pitchFamily="34" charset="-122"/>
                <a:cs typeface="PT Serif Light" pitchFamily="34" charset="-120"/>
              </a:rPr>
              <a:t>03</a:t>
            </a:r>
            <a:endParaRPr lang="en-US" sz="1550" dirty="0"/>
          </a:p>
        </p:txBody>
      </p:sp>
      <p:sp>
        <p:nvSpPr>
          <p:cNvPr id="12" name="Shape 10"/>
          <p:cNvSpPr/>
          <p:nvPr/>
        </p:nvSpPr>
        <p:spPr>
          <a:xfrm>
            <a:off x="9621203" y="3333036"/>
            <a:ext cx="4215289" cy="22860"/>
          </a:xfrm>
          <a:prstGeom prst="rect">
            <a:avLst/>
          </a:prstGeom>
          <a:solidFill>
            <a:srgbClr val="E04F00"/>
          </a:solidFill>
          <a:ln/>
        </p:spPr>
      </p:sp>
      <p:sp>
        <p:nvSpPr>
          <p:cNvPr id="13" name="Text 11"/>
          <p:cNvSpPr/>
          <p:nvPr/>
        </p:nvSpPr>
        <p:spPr>
          <a:xfrm>
            <a:off x="9621203" y="3477935"/>
            <a:ext cx="360330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Revolutionizing Risk Reporting</a:t>
            </a:r>
            <a:endParaRPr lang="en-US" sz="2050" dirty="0"/>
          </a:p>
        </p:txBody>
      </p:sp>
      <p:sp>
        <p:nvSpPr>
          <p:cNvPr id="14" name="Text 12"/>
          <p:cNvSpPr/>
          <p:nvPr/>
        </p:nvSpPr>
        <p:spPr>
          <a:xfrm>
            <a:off x="9621203" y="3922633"/>
            <a:ext cx="4215289"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Leveraging the RiskOne platform for comprehensive and intuitive risk intelligence.</a:t>
            </a:r>
            <a:endParaRPr lang="en-US" sz="1550" dirty="0"/>
          </a:p>
        </p:txBody>
      </p:sp>
      <p:sp>
        <p:nvSpPr>
          <p:cNvPr id="15" name="Text 13"/>
          <p:cNvSpPr/>
          <p:nvPr/>
        </p:nvSpPr>
        <p:spPr>
          <a:xfrm>
            <a:off x="793790" y="5222438"/>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83838"/>
                </a:solidFill>
                <a:latin typeface="PT Serif Light" pitchFamily="34" charset="0"/>
                <a:ea typeface="PT Serif Light" pitchFamily="34" charset="-122"/>
                <a:cs typeface="PT Serif Light" pitchFamily="34" charset="-120"/>
              </a:rPr>
              <a:t>04</a:t>
            </a:r>
            <a:endParaRPr lang="en-US" sz="1550" dirty="0"/>
          </a:p>
        </p:txBody>
      </p:sp>
      <p:sp>
        <p:nvSpPr>
          <p:cNvPr id="16" name="Shape 14"/>
          <p:cNvSpPr/>
          <p:nvPr/>
        </p:nvSpPr>
        <p:spPr>
          <a:xfrm>
            <a:off x="793790" y="5536763"/>
            <a:ext cx="6422112" cy="22860"/>
          </a:xfrm>
          <a:prstGeom prst="rect">
            <a:avLst/>
          </a:prstGeom>
          <a:solidFill>
            <a:srgbClr val="E04F00"/>
          </a:solidFill>
          <a:ln/>
        </p:spPr>
      </p:sp>
      <p:sp>
        <p:nvSpPr>
          <p:cNvPr id="17" name="Text 15"/>
          <p:cNvSpPr/>
          <p:nvPr/>
        </p:nvSpPr>
        <p:spPr>
          <a:xfrm>
            <a:off x="793790" y="5681663"/>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Key Benefits</a:t>
            </a:r>
            <a:endParaRPr lang="en-US" sz="2050" dirty="0"/>
          </a:p>
        </p:txBody>
      </p:sp>
      <p:sp>
        <p:nvSpPr>
          <p:cNvPr id="18" name="Text 16"/>
          <p:cNvSpPr/>
          <p:nvPr/>
        </p:nvSpPr>
        <p:spPr>
          <a:xfrm>
            <a:off x="793790" y="6126361"/>
            <a:ext cx="6422112"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Quantifying the impact on data quality, data lineage, and operational efficiency.</a:t>
            </a:r>
            <a:endParaRPr lang="en-US" sz="1550" dirty="0"/>
          </a:p>
        </p:txBody>
      </p:sp>
      <p:sp>
        <p:nvSpPr>
          <p:cNvPr id="19" name="Text 17"/>
          <p:cNvSpPr/>
          <p:nvPr/>
        </p:nvSpPr>
        <p:spPr>
          <a:xfrm>
            <a:off x="7414260" y="5222438"/>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383838"/>
                </a:solidFill>
                <a:latin typeface="PT Serif Light" pitchFamily="34" charset="0"/>
                <a:ea typeface="PT Serif Light" pitchFamily="34" charset="-122"/>
                <a:cs typeface="PT Serif Light" pitchFamily="34" charset="-120"/>
              </a:rPr>
              <a:t>05</a:t>
            </a:r>
            <a:endParaRPr lang="en-US" sz="1550" dirty="0"/>
          </a:p>
        </p:txBody>
      </p:sp>
      <p:sp>
        <p:nvSpPr>
          <p:cNvPr id="20" name="Shape 18"/>
          <p:cNvSpPr/>
          <p:nvPr/>
        </p:nvSpPr>
        <p:spPr>
          <a:xfrm>
            <a:off x="7414260" y="5536763"/>
            <a:ext cx="6422231" cy="22860"/>
          </a:xfrm>
          <a:prstGeom prst="rect">
            <a:avLst/>
          </a:prstGeom>
          <a:solidFill>
            <a:srgbClr val="E04F00"/>
          </a:solidFill>
          <a:ln/>
        </p:spPr>
      </p:sp>
      <p:sp>
        <p:nvSpPr>
          <p:cNvPr id="21" name="Text 19"/>
          <p:cNvSpPr/>
          <p:nvPr/>
        </p:nvSpPr>
        <p:spPr>
          <a:xfrm>
            <a:off x="7414260" y="5681663"/>
            <a:ext cx="2912269"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2024 Roadmap &amp; Beyond</a:t>
            </a:r>
            <a:endParaRPr lang="en-US" sz="2050" dirty="0"/>
          </a:p>
        </p:txBody>
      </p:sp>
      <p:sp>
        <p:nvSpPr>
          <p:cNvPr id="22" name="Text 20"/>
          <p:cNvSpPr/>
          <p:nvPr/>
        </p:nvSpPr>
        <p:spPr>
          <a:xfrm>
            <a:off x="7414260" y="6126361"/>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Strategic priorities and future vision for enterprise-wide risk management.</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87204" y="334923"/>
            <a:ext cx="9216509" cy="399693"/>
          </a:xfrm>
          <a:prstGeom prst="rect">
            <a:avLst/>
          </a:prstGeom>
          <a:noFill/>
          <a:ln/>
        </p:spPr>
        <p:txBody>
          <a:bodyPr wrap="none" lIns="0" tIns="0" rIns="0" bIns="0" rtlCol="0" anchor="t"/>
          <a:lstStyle/>
          <a:p>
            <a:pPr algn="l" indent="0" marL="0">
              <a:lnSpc>
                <a:spcPts val="3100"/>
              </a:lnSpc>
              <a:buNone/>
            </a:pPr>
            <a:r>
              <a:rPr lang="en-US" sz="2500" dirty="0">
                <a:solidFill>
                  <a:srgbClr val="020202"/>
                </a:solidFill>
                <a:latin typeface="PT Serif" pitchFamily="34" charset="0"/>
                <a:ea typeface="PT Serif" pitchFamily="34" charset="-122"/>
                <a:cs typeface="PT Serif" pitchFamily="34" charset="-120"/>
              </a:rPr>
              <a:t>The Imperative for Automation: Overcoming Manual Limitations</a:t>
            </a:r>
            <a:endParaRPr lang="en-US" sz="2500" dirty="0"/>
          </a:p>
        </p:txBody>
      </p:sp>
      <p:sp>
        <p:nvSpPr>
          <p:cNvPr id="3" name="Text 1"/>
          <p:cNvSpPr/>
          <p:nvPr/>
        </p:nvSpPr>
        <p:spPr>
          <a:xfrm>
            <a:off x="487204" y="1039058"/>
            <a:ext cx="2826425" cy="199787"/>
          </a:xfrm>
          <a:prstGeom prst="rect">
            <a:avLst/>
          </a:prstGeom>
          <a:noFill/>
          <a:ln/>
        </p:spPr>
        <p:txBody>
          <a:bodyPr wrap="none" lIns="0" tIns="0" rIns="0" bIns="0" rtlCol="0" anchor="t"/>
          <a:lstStyle/>
          <a:p>
            <a:pPr algn="l" indent="0" marL="0">
              <a:lnSpc>
                <a:spcPts val="1550"/>
              </a:lnSpc>
              <a:buNone/>
            </a:pPr>
            <a:r>
              <a:rPr lang="en-US" sz="1250" dirty="0">
                <a:solidFill>
                  <a:srgbClr val="020202"/>
                </a:solidFill>
                <a:latin typeface="PT Serif" pitchFamily="34" charset="0"/>
                <a:ea typeface="PT Serif" pitchFamily="34" charset="-122"/>
                <a:cs typeface="PT Serif" pitchFamily="34" charset="-120"/>
              </a:rPr>
              <a:t>Current State: Manual Risk Aggregation</a:t>
            </a:r>
            <a:endParaRPr lang="en-US" sz="1250" dirty="0"/>
          </a:p>
        </p:txBody>
      </p:sp>
      <p:sp>
        <p:nvSpPr>
          <p:cNvPr id="4" name="Text 2"/>
          <p:cNvSpPr/>
          <p:nvPr/>
        </p:nvSpPr>
        <p:spPr>
          <a:xfrm>
            <a:off x="487204" y="1360646"/>
            <a:ext cx="6679406" cy="389573"/>
          </a:xfrm>
          <a:prstGeom prst="rect">
            <a:avLst/>
          </a:prstGeom>
          <a:noFill/>
          <a:ln/>
        </p:spPr>
        <p:txBody>
          <a:bodyPr wrap="square" lIns="0" tIns="0" rIns="0" bIns="0" rtlCol="0" anchor="t"/>
          <a:lstStyle/>
          <a:p>
            <a:pPr algn="l" indent="0" marL="0">
              <a:lnSpc>
                <a:spcPts val="1500"/>
              </a:lnSpc>
              <a:buNone/>
            </a:pPr>
            <a:r>
              <a:rPr lang="en-US" sz="950" dirty="0">
                <a:solidFill>
                  <a:srgbClr val="383838"/>
                </a:solidFill>
                <a:latin typeface="DM Sans" pitchFamily="34" charset="0"/>
                <a:ea typeface="DM Sans" pitchFamily="34" charset="-122"/>
                <a:cs typeface="DM Sans" pitchFamily="34" charset="-120"/>
              </a:rPr>
              <a:t>Our existing processes rely heavily on manual data collection, consolidation, and analysis. While diligent, this approach is inherently prone to several challenges:</a:t>
            </a:r>
            <a:endParaRPr lang="en-US" sz="950" dirty="0"/>
          </a:p>
        </p:txBody>
      </p:sp>
      <p:sp>
        <p:nvSpPr>
          <p:cNvPr id="5" name="Text 3"/>
          <p:cNvSpPr/>
          <p:nvPr/>
        </p:nvSpPr>
        <p:spPr>
          <a:xfrm>
            <a:off x="487204" y="1859756"/>
            <a:ext cx="6679406" cy="194786"/>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83838"/>
                </a:solidFill>
                <a:latin typeface="DM Sans" pitchFamily="34" charset="0"/>
                <a:ea typeface="DM Sans" pitchFamily="34" charset="-122"/>
                <a:cs typeface="DM Sans" pitchFamily="34" charset="-120"/>
              </a:rPr>
              <a:t>Time-consuming and resource-intensive, diverting valuable personnel from strategic tasks.</a:t>
            </a:r>
            <a:endParaRPr lang="en-US" sz="950" dirty="0"/>
          </a:p>
        </p:txBody>
      </p:sp>
      <p:sp>
        <p:nvSpPr>
          <p:cNvPr id="6" name="Text 4"/>
          <p:cNvSpPr/>
          <p:nvPr/>
        </p:nvSpPr>
        <p:spPr>
          <a:xfrm>
            <a:off x="487204" y="2097167"/>
            <a:ext cx="6679406" cy="194786"/>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83838"/>
                </a:solidFill>
                <a:latin typeface="DM Sans" pitchFamily="34" charset="0"/>
                <a:ea typeface="DM Sans" pitchFamily="34" charset="-122"/>
                <a:cs typeface="DM Sans" pitchFamily="34" charset="-120"/>
              </a:rPr>
              <a:t>Increased risk of human error in data entry and aggregation, impacting report accuracy.</a:t>
            </a:r>
            <a:endParaRPr lang="en-US" sz="950" dirty="0"/>
          </a:p>
        </p:txBody>
      </p:sp>
      <p:sp>
        <p:nvSpPr>
          <p:cNvPr id="7" name="Text 5"/>
          <p:cNvSpPr/>
          <p:nvPr/>
        </p:nvSpPr>
        <p:spPr>
          <a:xfrm>
            <a:off x="487204" y="2334578"/>
            <a:ext cx="6679406" cy="194786"/>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83838"/>
                </a:solidFill>
                <a:latin typeface="DM Sans" pitchFamily="34" charset="0"/>
                <a:ea typeface="DM Sans" pitchFamily="34" charset="-122"/>
                <a:cs typeface="DM Sans" pitchFamily="34" charset="-120"/>
              </a:rPr>
              <a:t>Lack of real-time visibility into emerging risks, hindering agile response.</a:t>
            </a:r>
            <a:endParaRPr lang="en-US" sz="950" dirty="0"/>
          </a:p>
        </p:txBody>
      </p:sp>
      <p:sp>
        <p:nvSpPr>
          <p:cNvPr id="8" name="Text 6"/>
          <p:cNvSpPr/>
          <p:nvPr/>
        </p:nvSpPr>
        <p:spPr>
          <a:xfrm>
            <a:off x="487204" y="2571988"/>
            <a:ext cx="6679406" cy="194786"/>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83838"/>
                </a:solidFill>
                <a:latin typeface="DM Sans" pitchFamily="34" charset="0"/>
                <a:ea typeface="DM Sans" pitchFamily="34" charset="-122"/>
                <a:cs typeface="DM Sans" pitchFamily="34" charset="-120"/>
              </a:rPr>
              <a:t>Difficulty in maintaining consistent data quality and ensuring end-to-end data lineage.</a:t>
            </a:r>
            <a:endParaRPr lang="en-US" sz="950" dirty="0"/>
          </a:p>
        </p:txBody>
      </p:sp>
      <p:sp>
        <p:nvSpPr>
          <p:cNvPr id="9" name="Text 7"/>
          <p:cNvSpPr/>
          <p:nvPr/>
        </p:nvSpPr>
        <p:spPr>
          <a:xfrm>
            <a:off x="487204" y="2809399"/>
            <a:ext cx="6679406" cy="194786"/>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383838"/>
                </a:solidFill>
                <a:latin typeface="DM Sans" pitchFamily="34" charset="0"/>
                <a:ea typeface="DM Sans" pitchFamily="34" charset="-122"/>
                <a:cs typeface="DM Sans" pitchFamily="34" charset="-120"/>
              </a:rPr>
              <a:t>Limited scalability as the volume and complexity of risk data continue to grow.</a:t>
            </a:r>
            <a:endParaRPr lang="en-US" sz="950" dirty="0"/>
          </a:p>
        </p:txBody>
      </p:sp>
      <p:pic>
        <p:nvPicPr>
          <p:cNvPr id="10" name="Image 0" descr="preencoded.png">    </p:cNvPr>
          <p:cNvPicPr>
            <a:picLocks noChangeAspect="1"/>
          </p:cNvPicPr>
          <p:nvPr/>
        </p:nvPicPr>
        <p:blipFill>
          <a:blip r:embed="rId1"/>
          <a:stretch>
            <a:fillRect/>
          </a:stretch>
        </p:blipFill>
        <p:spPr>
          <a:xfrm>
            <a:off x="7471410" y="1054179"/>
            <a:ext cx="6679406" cy="6679406"/>
          </a:xfrm>
          <a:prstGeom prst="rect">
            <a:avLst/>
          </a:prstGeom>
        </p:spPr>
      </p:pic>
      <p:sp>
        <p:nvSpPr>
          <p:cNvPr id="11" name="Text 8"/>
          <p:cNvSpPr/>
          <p:nvPr/>
        </p:nvSpPr>
        <p:spPr>
          <a:xfrm>
            <a:off x="7654052" y="7870508"/>
            <a:ext cx="6496764" cy="479346"/>
          </a:xfrm>
          <a:prstGeom prst="rect">
            <a:avLst/>
          </a:prstGeom>
          <a:noFill/>
          <a:ln/>
        </p:spPr>
        <p:txBody>
          <a:bodyPr wrap="square" lIns="0" tIns="0" rIns="0" bIns="0" rtlCol="0" anchor="t"/>
          <a:lstStyle/>
          <a:p>
            <a:pPr algn="l" indent="0" marL="0">
              <a:lnSpc>
                <a:spcPts val="1850"/>
              </a:lnSpc>
              <a:buNone/>
            </a:pPr>
            <a:r>
              <a:rPr lang="en-US" sz="1500" dirty="0">
                <a:solidFill>
                  <a:srgbClr val="020202"/>
                </a:solidFill>
                <a:latin typeface="PT Serif" pitchFamily="34" charset="0"/>
                <a:ea typeface="PT Serif" pitchFamily="34" charset="-122"/>
                <a:cs typeface="PT Serif" pitchFamily="34" charset="-120"/>
              </a:rPr>
              <a:t>"The speed of risk evolution demands a proportional acceleration in our ability to aggregate and analyze it."</a:t>
            </a:r>
            <a:endParaRPr lang="en-US" sz="1500" dirty="0"/>
          </a:p>
        </p:txBody>
      </p:sp>
      <p:sp>
        <p:nvSpPr>
          <p:cNvPr id="12" name="Shape 9"/>
          <p:cNvSpPr/>
          <p:nvPr/>
        </p:nvSpPr>
        <p:spPr>
          <a:xfrm>
            <a:off x="7471410" y="7870508"/>
            <a:ext cx="15240" cy="479346"/>
          </a:xfrm>
          <a:prstGeom prst="rect">
            <a:avLst/>
          </a:prstGeom>
          <a:solidFill>
            <a:srgbClr val="E04F00"/>
          </a:solidFill>
          <a:ln/>
        </p:spPr>
      </p:sp>
      <p:sp>
        <p:nvSpPr>
          <p:cNvPr id="13" name="Text 10"/>
          <p:cNvSpPr/>
          <p:nvPr/>
        </p:nvSpPr>
        <p:spPr>
          <a:xfrm>
            <a:off x="7471410" y="8486775"/>
            <a:ext cx="6679406" cy="584359"/>
          </a:xfrm>
          <a:prstGeom prst="rect">
            <a:avLst/>
          </a:prstGeom>
          <a:noFill/>
          <a:ln/>
        </p:spPr>
        <p:txBody>
          <a:bodyPr wrap="square" lIns="0" tIns="0" rIns="0" bIns="0" rtlCol="0" anchor="t"/>
          <a:lstStyle/>
          <a:p>
            <a:pPr algn="l" indent="0" marL="0">
              <a:lnSpc>
                <a:spcPts val="1500"/>
              </a:lnSpc>
              <a:buNone/>
            </a:pPr>
            <a:r>
              <a:rPr lang="en-US" sz="950" dirty="0">
                <a:solidFill>
                  <a:srgbClr val="383838"/>
                </a:solidFill>
                <a:latin typeface="DM Sans" pitchFamily="34" charset="0"/>
                <a:ea typeface="DM Sans" pitchFamily="34" charset="-122"/>
                <a:cs typeface="DM Sans" pitchFamily="34" charset="-120"/>
              </a:rPr>
              <a:t>This manual burden not only impedes efficiency but also introduces critical blind spots, making proactive risk management a formidable challenge. The DataConnect program directly addresses these pain points by introducing robust automation and a centralized reporting framework.</a:t>
            </a:r>
            <a:endParaRPr lang="en-US" sz="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8067" y="501372"/>
            <a:ext cx="13174266" cy="1194435"/>
          </a:xfrm>
          <a:prstGeom prst="rect">
            <a:avLst/>
          </a:prstGeom>
          <a:noFill/>
          <a:ln/>
        </p:spPr>
        <p:txBody>
          <a:bodyPr wrap="square" lIns="0" tIns="0" rIns="0" bIns="0" rtlCol="0" anchor="t"/>
          <a:lstStyle/>
          <a:p>
            <a:pPr algn="l" indent="0" marL="0">
              <a:lnSpc>
                <a:spcPts val="4700"/>
              </a:lnSpc>
              <a:buNone/>
            </a:pPr>
            <a:r>
              <a:rPr lang="en-US" sz="3750" dirty="0">
                <a:solidFill>
                  <a:srgbClr val="020202"/>
                </a:solidFill>
                <a:latin typeface="PT Serif" pitchFamily="34" charset="0"/>
                <a:ea typeface="PT Serif" pitchFamily="34" charset="-122"/>
                <a:cs typeface="PT Serif" pitchFamily="34" charset="-120"/>
              </a:rPr>
              <a:t>Introducing DataConnect: Our Automated Risk Aggregation Engine</a:t>
            </a:r>
            <a:endParaRPr lang="en-US" sz="3750" dirty="0"/>
          </a:p>
        </p:txBody>
      </p:sp>
      <p:sp>
        <p:nvSpPr>
          <p:cNvPr id="3" name="Text 1"/>
          <p:cNvSpPr/>
          <p:nvPr/>
        </p:nvSpPr>
        <p:spPr>
          <a:xfrm>
            <a:off x="728067" y="2059781"/>
            <a:ext cx="13174266" cy="582454"/>
          </a:xfrm>
          <a:prstGeom prst="rect">
            <a:avLst/>
          </a:prstGeom>
          <a:noFill/>
          <a:ln/>
        </p:spPr>
        <p:txBody>
          <a:bodyPr wrap="squar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DataConnect is an in-house developed solution designed to seamlessly automate the aggregation of risk data from disparate sources, laying the foundation for intelligent risk reporting.</a:t>
            </a:r>
            <a:endParaRPr lang="en-US" sz="1400" dirty="0"/>
          </a:p>
        </p:txBody>
      </p:sp>
      <p:sp>
        <p:nvSpPr>
          <p:cNvPr id="4" name="Text 2"/>
          <p:cNvSpPr/>
          <p:nvPr/>
        </p:nvSpPr>
        <p:spPr>
          <a:xfrm>
            <a:off x="728067" y="3028950"/>
            <a:ext cx="3767138" cy="358378"/>
          </a:xfrm>
          <a:prstGeom prst="rect">
            <a:avLst/>
          </a:prstGeom>
          <a:noFill/>
          <a:ln/>
        </p:spPr>
        <p:txBody>
          <a:bodyPr wrap="none" lIns="0" tIns="0" rIns="0" bIns="0" rtlCol="0" anchor="t"/>
          <a:lstStyle/>
          <a:p>
            <a:pPr algn="l" indent="0" marL="0">
              <a:lnSpc>
                <a:spcPts val="2800"/>
              </a:lnSpc>
              <a:buNone/>
            </a:pPr>
            <a:r>
              <a:rPr lang="en-US" sz="2250" dirty="0">
                <a:solidFill>
                  <a:srgbClr val="020202"/>
                </a:solidFill>
                <a:latin typeface="PT Serif" pitchFamily="34" charset="0"/>
                <a:ea typeface="PT Serif" pitchFamily="34" charset="-122"/>
                <a:cs typeface="PT Serif" pitchFamily="34" charset="-120"/>
              </a:rPr>
              <a:t>Key Features of DataConnect:</a:t>
            </a:r>
            <a:endParaRPr lang="en-US" sz="2250" dirty="0"/>
          </a:p>
        </p:txBody>
      </p:sp>
      <p:sp>
        <p:nvSpPr>
          <p:cNvPr id="5" name="Text 3"/>
          <p:cNvSpPr/>
          <p:nvPr/>
        </p:nvSpPr>
        <p:spPr>
          <a:xfrm>
            <a:off x="728067" y="3569256"/>
            <a:ext cx="6365081" cy="582454"/>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383838"/>
                </a:solidFill>
                <a:latin typeface="DM Sans" pitchFamily="34" charset="0"/>
                <a:ea typeface="DM Sans" pitchFamily="34" charset="-122"/>
                <a:cs typeface="DM Sans" pitchFamily="34" charset="-120"/>
              </a:rPr>
              <a:t>Automated Data Ingestion:</a:t>
            </a:r>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 Connects directly to various risk data sources, pulling information automatically and eliminating manual entry.</a:t>
            </a:r>
            <a:endParaRPr lang="en-US" sz="1400" dirty="0"/>
          </a:p>
        </p:txBody>
      </p:sp>
      <p:sp>
        <p:nvSpPr>
          <p:cNvPr id="6" name="Text 4"/>
          <p:cNvSpPr/>
          <p:nvPr/>
        </p:nvSpPr>
        <p:spPr>
          <a:xfrm>
            <a:off x="728067" y="4215408"/>
            <a:ext cx="6365081" cy="582454"/>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383838"/>
                </a:solidFill>
                <a:latin typeface="DM Sans" pitchFamily="34" charset="0"/>
                <a:ea typeface="DM Sans" pitchFamily="34" charset="-122"/>
                <a:cs typeface="DM Sans" pitchFamily="34" charset="-120"/>
              </a:rPr>
              <a:t>Data Standardization:</a:t>
            </a:r>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 Transforms raw data into a consistent format, ensuring uniformity across all risk domains.</a:t>
            </a:r>
            <a:endParaRPr lang="en-US" sz="1400" dirty="0"/>
          </a:p>
        </p:txBody>
      </p:sp>
      <p:sp>
        <p:nvSpPr>
          <p:cNvPr id="7" name="Text 5"/>
          <p:cNvSpPr/>
          <p:nvPr/>
        </p:nvSpPr>
        <p:spPr>
          <a:xfrm>
            <a:off x="728067" y="4861560"/>
            <a:ext cx="6365081" cy="582454"/>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383838"/>
                </a:solidFill>
                <a:latin typeface="DM Sans" pitchFamily="34" charset="0"/>
                <a:ea typeface="DM Sans" pitchFamily="34" charset="-122"/>
                <a:cs typeface="DM Sans" pitchFamily="34" charset="-120"/>
              </a:rPr>
              <a:t>Intelligent Validation:</a:t>
            </a:r>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 Implements automated checks to identify and flag data anomalies or inconsistencies at the point of ingestion.</a:t>
            </a:r>
            <a:endParaRPr lang="en-US" sz="1400" dirty="0"/>
          </a:p>
        </p:txBody>
      </p:sp>
      <p:sp>
        <p:nvSpPr>
          <p:cNvPr id="8" name="Text 6"/>
          <p:cNvSpPr/>
          <p:nvPr/>
        </p:nvSpPr>
        <p:spPr>
          <a:xfrm>
            <a:off x="728067" y="5507712"/>
            <a:ext cx="6365081" cy="582454"/>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383838"/>
                </a:solidFill>
                <a:latin typeface="DM Sans" pitchFamily="34" charset="0"/>
                <a:ea typeface="DM Sans" pitchFamily="34" charset="-122"/>
                <a:cs typeface="DM Sans" pitchFamily="34" charset="-120"/>
              </a:rPr>
              <a:t>Robust Audit Trails:</a:t>
            </a:r>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 Maintains a comprehensive log of all data transformations and movements, ensuring transparency.</a:t>
            </a:r>
            <a:endParaRPr lang="en-US" sz="1400" dirty="0"/>
          </a:p>
        </p:txBody>
      </p:sp>
      <p:sp>
        <p:nvSpPr>
          <p:cNvPr id="9" name="Text 7"/>
          <p:cNvSpPr/>
          <p:nvPr/>
        </p:nvSpPr>
        <p:spPr>
          <a:xfrm>
            <a:off x="7544872" y="3028950"/>
            <a:ext cx="3130391" cy="358378"/>
          </a:xfrm>
          <a:prstGeom prst="rect">
            <a:avLst/>
          </a:prstGeom>
          <a:noFill/>
          <a:ln/>
        </p:spPr>
        <p:txBody>
          <a:bodyPr wrap="none" lIns="0" tIns="0" rIns="0" bIns="0" rtlCol="0" anchor="t"/>
          <a:lstStyle/>
          <a:p>
            <a:pPr algn="l" indent="0" marL="0">
              <a:lnSpc>
                <a:spcPts val="2800"/>
              </a:lnSpc>
              <a:buNone/>
            </a:pPr>
            <a:r>
              <a:rPr lang="en-US" sz="2250" dirty="0">
                <a:solidFill>
                  <a:srgbClr val="020202"/>
                </a:solidFill>
                <a:latin typeface="PT Serif" pitchFamily="34" charset="0"/>
                <a:ea typeface="PT Serif" pitchFamily="34" charset="-122"/>
                <a:cs typeface="PT Serif" pitchFamily="34" charset="-120"/>
              </a:rPr>
              <a:t>Fundamental Principles:</a:t>
            </a:r>
            <a:endParaRPr lang="en-US" sz="2250" dirty="0"/>
          </a:p>
        </p:txBody>
      </p:sp>
      <p:sp>
        <p:nvSpPr>
          <p:cNvPr id="10" name="Text 8"/>
          <p:cNvSpPr/>
          <p:nvPr/>
        </p:nvSpPr>
        <p:spPr>
          <a:xfrm>
            <a:off x="7544872" y="3569256"/>
            <a:ext cx="6365081" cy="1164908"/>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383838"/>
                </a:solidFill>
                <a:latin typeface="DM Sans" pitchFamily="34" charset="0"/>
                <a:ea typeface="DM Sans" pitchFamily="34" charset="-122"/>
                <a:cs typeface="DM Sans" pitchFamily="34" charset="-120"/>
              </a:rPr>
              <a:t>Implicit Data Quality:</a:t>
            </a:r>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 DataConnect is engineered with embedded quality controls. This means data is validated and cleaned as it moves through the system, dramatically reducing errors upstream and ensuring the accuracy of downstream reports.</a:t>
            </a:r>
            <a:endParaRPr lang="en-US" sz="1400" dirty="0"/>
          </a:p>
        </p:txBody>
      </p:sp>
      <p:sp>
        <p:nvSpPr>
          <p:cNvPr id="11" name="Text 9"/>
          <p:cNvSpPr/>
          <p:nvPr/>
        </p:nvSpPr>
        <p:spPr>
          <a:xfrm>
            <a:off x="7544872" y="4797862"/>
            <a:ext cx="6365081" cy="1164908"/>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383838"/>
                </a:solidFill>
                <a:latin typeface="DM Sans" pitchFamily="34" charset="0"/>
                <a:ea typeface="DM Sans" pitchFamily="34" charset="-122"/>
                <a:cs typeface="DM Sans" pitchFamily="34" charset="-120"/>
              </a:rPr>
              <a:t>Automated Data Lineage:</a:t>
            </a:r>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 From source to report, DataConnect automatically tracks the origin and transformation of every data point. This provides unparalleled transparency and traceability, crucial for regulatory compliance and deep-dive analysis.</a:t>
            </a:r>
            <a:endParaRPr lang="en-US" sz="1400" dirty="0"/>
          </a:p>
        </p:txBody>
      </p:sp>
      <p:sp>
        <p:nvSpPr>
          <p:cNvPr id="12" name="Shape 10"/>
          <p:cNvSpPr/>
          <p:nvPr/>
        </p:nvSpPr>
        <p:spPr>
          <a:xfrm>
            <a:off x="7544872" y="6167557"/>
            <a:ext cx="6365081" cy="1355884"/>
          </a:xfrm>
          <a:prstGeom prst="roundRect">
            <a:avLst>
              <a:gd name="adj" fmla="val 2014"/>
            </a:avLst>
          </a:prstGeom>
          <a:solidFill>
            <a:srgbClr val="B6D6FC"/>
          </a:solidFill>
          <a:ln/>
        </p:spPr>
      </p:sp>
      <p:pic>
        <p:nvPicPr>
          <p:cNvPr id="13" name="Image 0" descr="preencoded.png">    </p:cNvPr>
          <p:cNvPicPr>
            <a:picLocks noChangeAspect="1"/>
          </p:cNvPicPr>
          <p:nvPr/>
        </p:nvPicPr>
        <p:blipFill>
          <a:blip r:embed="rId1"/>
          <a:stretch>
            <a:fillRect/>
          </a:stretch>
        </p:blipFill>
        <p:spPr>
          <a:xfrm>
            <a:off x="7726799" y="6441519"/>
            <a:ext cx="227528" cy="181928"/>
          </a:xfrm>
          <a:prstGeom prst="rect">
            <a:avLst/>
          </a:prstGeom>
        </p:spPr>
      </p:pic>
      <p:sp>
        <p:nvSpPr>
          <p:cNvPr id="14" name="Text 11"/>
          <p:cNvSpPr/>
          <p:nvPr/>
        </p:nvSpPr>
        <p:spPr>
          <a:xfrm>
            <a:off x="8136255" y="6394966"/>
            <a:ext cx="5591770" cy="873681"/>
          </a:xfrm>
          <a:prstGeom prst="rect">
            <a:avLst/>
          </a:prstGeom>
          <a:noFill/>
          <a:ln/>
        </p:spPr>
        <p:txBody>
          <a:bodyPr wrap="square" lIns="0" tIns="0" rIns="0" bIns="0" rtlCol="0" anchor="t"/>
          <a:lstStyle/>
          <a:p>
            <a:pPr algn="l" indent="0" marL="0">
              <a:lnSpc>
                <a:spcPts val="2250"/>
              </a:lnSpc>
              <a:buNone/>
            </a:pPr>
            <a:r>
              <a:rPr lang="en-US" sz="1400" b="1" dirty="0">
                <a:solidFill>
                  <a:srgbClr val="000000"/>
                </a:solidFill>
                <a:latin typeface="DM Sans" pitchFamily="34" charset="0"/>
                <a:ea typeface="DM Sans" pitchFamily="34" charset="-122"/>
                <a:cs typeface="DM Sans" pitchFamily="34" charset="-120"/>
              </a:rPr>
              <a:t>Beyond Automation:</a:t>
            </a:r>
            <a:pPr algn="l" indent="0" marL="0">
              <a:lnSpc>
                <a:spcPts val="2250"/>
              </a:lnSpc>
              <a:buNone/>
            </a:pPr>
            <a:r>
              <a:rPr lang="en-US" sz="1400" dirty="0">
                <a:solidFill>
                  <a:srgbClr val="000000"/>
                </a:solidFill>
                <a:latin typeface="DM Sans" pitchFamily="34" charset="0"/>
                <a:ea typeface="DM Sans" pitchFamily="34" charset="-122"/>
                <a:cs typeface="DM Sans" pitchFamily="34" charset="-120"/>
              </a:rPr>
              <a:t> DataConnect doesn't just automate; it </a:t>
            </a:r>
            <a:pPr algn="l" indent="0" marL="0">
              <a:lnSpc>
                <a:spcPts val="2250"/>
              </a:lnSpc>
              <a:buNone/>
            </a:pPr>
            <a:r>
              <a:rPr lang="en-US" sz="1400" dirty="0">
                <a:solidFill>
                  <a:srgbClr val="E04F00"/>
                </a:solidFill>
                <a:latin typeface="DM Sans" pitchFamily="34" charset="0"/>
                <a:ea typeface="DM Sans" pitchFamily="34" charset="-122"/>
                <a:cs typeface="DM Sans" pitchFamily="34" charset="-120"/>
              </a:rPr>
              <a:t>enhances the reliability</a:t>
            </a:r>
            <a:pPr algn="l" indent="0" marL="0">
              <a:lnSpc>
                <a:spcPts val="2250"/>
              </a:lnSpc>
              <a:buNone/>
            </a:pPr>
            <a:r>
              <a:rPr lang="en-US" sz="1400" dirty="0">
                <a:solidFill>
                  <a:srgbClr val="000000"/>
                </a:solidFill>
                <a:latin typeface="DM Sans" pitchFamily="34" charset="0"/>
                <a:ea typeface="DM Sans" pitchFamily="34" charset="-122"/>
                <a:cs typeface="DM Sans" pitchFamily="34" charset="-120"/>
              </a:rPr>
              <a:t> and </a:t>
            </a:r>
            <a:pPr algn="l" indent="0" marL="0">
              <a:lnSpc>
                <a:spcPts val="2250"/>
              </a:lnSpc>
              <a:buNone/>
            </a:pPr>
            <a:r>
              <a:rPr lang="en-US" sz="1400" dirty="0">
                <a:solidFill>
                  <a:srgbClr val="E04F00"/>
                </a:solidFill>
                <a:latin typeface="DM Sans" pitchFamily="34" charset="0"/>
                <a:ea typeface="DM Sans" pitchFamily="34" charset="-122"/>
                <a:cs typeface="DM Sans" pitchFamily="34" charset="-120"/>
              </a:rPr>
              <a:t>integrity</a:t>
            </a:r>
            <a:pPr algn="l" indent="0" marL="0">
              <a:lnSpc>
                <a:spcPts val="2250"/>
              </a:lnSpc>
              <a:buNone/>
            </a:pPr>
            <a:r>
              <a:rPr lang="en-US" sz="1400" dirty="0">
                <a:solidFill>
                  <a:srgbClr val="000000"/>
                </a:solidFill>
                <a:latin typeface="DM Sans" pitchFamily="34" charset="0"/>
                <a:ea typeface="DM Sans" pitchFamily="34" charset="-122"/>
                <a:cs typeface="DM Sans" pitchFamily="34" charset="-120"/>
              </a:rPr>
              <a:t> of our risk data, creating a single source of truth.</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9257" y="849511"/>
            <a:ext cx="12331065" cy="590074"/>
          </a:xfrm>
          <a:prstGeom prst="rect">
            <a:avLst/>
          </a:prstGeom>
          <a:noFill/>
          <a:ln/>
        </p:spPr>
        <p:txBody>
          <a:bodyPr wrap="none" lIns="0" tIns="0" rIns="0" bIns="0" rtlCol="0" anchor="t"/>
          <a:lstStyle/>
          <a:p>
            <a:pPr algn="l" indent="0" marL="0">
              <a:lnSpc>
                <a:spcPts val="4600"/>
              </a:lnSpc>
              <a:buNone/>
            </a:pPr>
            <a:r>
              <a:rPr lang="en-US" sz="3700" dirty="0">
                <a:solidFill>
                  <a:srgbClr val="020202"/>
                </a:solidFill>
                <a:latin typeface="PT Serif" pitchFamily="34" charset="0"/>
                <a:ea typeface="PT Serif" pitchFamily="34" charset="-122"/>
                <a:cs typeface="PT Serif" pitchFamily="34" charset="-120"/>
              </a:rPr>
              <a:t>RiskOne Platform: The Future of Enterprise Risk Reporting</a:t>
            </a:r>
            <a:endParaRPr lang="en-US" sz="3700" dirty="0"/>
          </a:p>
        </p:txBody>
      </p:sp>
      <p:sp>
        <p:nvSpPr>
          <p:cNvPr id="3" name="Text 1"/>
          <p:cNvSpPr/>
          <p:nvPr/>
        </p:nvSpPr>
        <p:spPr>
          <a:xfrm>
            <a:off x="719257" y="1799153"/>
            <a:ext cx="13191887" cy="575310"/>
          </a:xfrm>
          <a:prstGeom prst="rect">
            <a:avLst/>
          </a:prstGeom>
          <a:noFill/>
          <a:ln/>
        </p:spPr>
        <p:txBody>
          <a:bodyPr wrap="squar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RiskOne is our centralized, cutting-edge platform designed to consume the high-quality, aggregated data from DataConnect and transform it into actionable risk intelligence.</a:t>
            </a:r>
            <a:endParaRPr lang="en-US" sz="1400" dirty="0"/>
          </a:p>
        </p:txBody>
      </p:sp>
      <p:sp>
        <p:nvSpPr>
          <p:cNvPr id="4" name="Shape 2"/>
          <p:cNvSpPr/>
          <p:nvPr/>
        </p:nvSpPr>
        <p:spPr>
          <a:xfrm>
            <a:off x="719257" y="2576751"/>
            <a:ext cx="6506051" cy="1922978"/>
          </a:xfrm>
          <a:prstGeom prst="roundRect">
            <a:avLst>
              <a:gd name="adj" fmla="val 1403"/>
            </a:avLst>
          </a:prstGeom>
          <a:solidFill>
            <a:srgbClr val="FFFFFF"/>
          </a:solidFill>
          <a:ln w="22860">
            <a:solidFill>
              <a:srgbClr val="D8D4D4"/>
            </a:solidFill>
            <a:prstDash val="solid"/>
          </a:ln>
        </p:spPr>
      </p:sp>
      <p:sp>
        <p:nvSpPr>
          <p:cNvPr id="5" name="Shape 3"/>
          <p:cNvSpPr/>
          <p:nvPr/>
        </p:nvSpPr>
        <p:spPr>
          <a:xfrm>
            <a:off x="742117" y="2599611"/>
            <a:ext cx="6460331" cy="539472"/>
          </a:xfrm>
          <a:prstGeom prst="rect">
            <a:avLst/>
          </a:prstGeom>
          <a:solidFill>
            <a:srgbClr val="F2EEEE"/>
          </a:solidFill>
          <a:ln/>
        </p:spPr>
      </p:sp>
      <p:sp>
        <p:nvSpPr>
          <p:cNvPr id="6" name="Text 4"/>
          <p:cNvSpPr/>
          <p:nvPr/>
        </p:nvSpPr>
        <p:spPr>
          <a:xfrm>
            <a:off x="3837384" y="2700695"/>
            <a:ext cx="269677" cy="337185"/>
          </a:xfrm>
          <a:prstGeom prst="rect">
            <a:avLst/>
          </a:prstGeom>
          <a:noFill/>
          <a:ln/>
        </p:spPr>
        <p:txBody>
          <a:bodyPr wrap="none" lIns="0" tIns="0" rIns="0" bIns="0" rtlCol="0" anchor="t"/>
          <a:lstStyle/>
          <a:p>
            <a:pPr algn="l" indent="0" marL="0">
              <a:lnSpc>
                <a:spcPts val="2100"/>
              </a:lnSpc>
              <a:buNone/>
            </a:pPr>
            <a:r>
              <a:rPr lang="en-US" sz="2100" dirty="0">
                <a:solidFill>
                  <a:srgbClr val="383838"/>
                </a:solidFill>
                <a:latin typeface="PT Serif" pitchFamily="34" charset="0"/>
                <a:ea typeface="PT Serif" pitchFamily="34" charset="-122"/>
                <a:cs typeface="PT Serif" pitchFamily="34" charset="-120"/>
              </a:rPr>
              <a:t>1</a:t>
            </a:r>
            <a:endParaRPr lang="en-US" sz="2100" dirty="0"/>
          </a:p>
        </p:txBody>
      </p:sp>
      <p:sp>
        <p:nvSpPr>
          <p:cNvPr id="7" name="Text 5"/>
          <p:cNvSpPr/>
          <p:nvPr/>
        </p:nvSpPr>
        <p:spPr>
          <a:xfrm>
            <a:off x="921901" y="3318867"/>
            <a:ext cx="2360414" cy="295037"/>
          </a:xfrm>
          <a:prstGeom prst="rect">
            <a:avLst/>
          </a:prstGeom>
          <a:noFill/>
          <a:ln/>
        </p:spPr>
        <p:txBody>
          <a:bodyPr wrap="none" lIns="0" tIns="0" rIns="0" bIns="0" rtlCol="0" anchor="t"/>
          <a:lstStyle/>
          <a:p>
            <a:pPr algn="l" indent="0" marL="0">
              <a:lnSpc>
                <a:spcPts val="2300"/>
              </a:lnSpc>
              <a:buNone/>
            </a:pPr>
            <a:r>
              <a:rPr lang="en-US" sz="1850" dirty="0">
                <a:solidFill>
                  <a:srgbClr val="383838"/>
                </a:solidFill>
                <a:latin typeface="PT Serif" pitchFamily="34" charset="0"/>
                <a:ea typeface="PT Serif" pitchFamily="34" charset="-122"/>
                <a:cs typeface="PT Serif" pitchFamily="34" charset="-120"/>
              </a:rPr>
              <a:t>Comprehensive View</a:t>
            </a:r>
            <a:endParaRPr lang="en-US" sz="1850" dirty="0"/>
          </a:p>
        </p:txBody>
      </p:sp>
      <p:sp>
        <p:nvSpPr>
          <p:cNvPr id="8" name="Text 6"/>
          <p:cNvSpPr/>
          <p:nvPr/>
        </p:nvSpPr>
        <p:spPr>
          <a:xfrm>
            <a:off x="921901" y="3721775"/>
            <a:ext cx="6100763" cy="575310"/>
          </a:xfrm>
          <a:prstGeom prst="rect">
            <a:avLst/>
          </a:prstGeom>
          <a:noFill/>
          <a:ln/>
        </p:spPr>
        <p:txBody>
          <a:bodyPr wrap="squar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Provides a consolidated, real-time overview of enterprise-wide risk exposures.</a:t>
            </a:r>
            <a:endParaRPr lang="en-US" sz="1400" dirty="0"/>
          </a:p>
        </p:txBody>
      </p:sp>
      <p:sp>
        <p:nvSpPr>
          <p:cNvPr id="9" name="Shape 7"/>
          <p:cNvSpPr/>
          <p:nvPr/>
        </p:nvSpPr>
        <p:spPr>
          <a:xfrm>
            <a:off x="7405092" y="2576751"/>
            <a:ext cx="6506051" cy="1922978"/>
          </a:xfrm>
          <a:prstGeom prst="roundRect">
            <a:avLst>
              <a:gd name="adj" fmla="val 1403"/>
            </a:avLst>
          </a:prstGeom>
          <a:solidFill>
            <a:srgbClr val="FFFFFF"/>
          </a:solidFill>
          <a:ln w="22860">
            <a:solidFill>
              <a:srgbClr val="D8D4D4"/>
            </a:solidFill>
            <a:prstDash val="solid"/>
          </a:ln>
        </p:spPr>
      </p:sp>
      <p:sp>
        <p:nvSpPr>
          <p:cNvPr id="10" name="Shape 8"/>
          <p:cNvSpPr/>
          <p:nvPr/>
        </p:nvSpPr>
        <p:spPr>
          <a:xfrm>
            <a:off x="7427952" y="2599611"/>
            <a:ext cx="6460331" cy="539472"/>
          </a:xfrm>
          <a:prstGeom prst="rect">
            <a:avLst/>
          </a:prstGeom>
          <a:solidFill>
            <a:srgbClr val="F2EEEE"/>
          </a:solidFill>
          <a:ln/>
        </p:spPr>
      </p:sp>
      <p:sp>
        <p:nvSpPr>
          <p:cNvPr id="11" name="Text 9"/>
          <p:cNvSpPr/>
          <p:nvPr/>
        </p:nvSpPr>
        <p:spPr>
          <a:xfrm>
            <a:off x="10523220" y="2700695"/>
            <a:ext cx="269677" cy="337185"/>
          </a:xfrm>
          <a:prstGeom prst="rect">
            <a:avLst/>
          </a:prstGeom>
          <a:noFill/>
          <a:ln/>
        </p:spPr>
        <p:txBody>
          <a:bodyPr wrap="none" lIns="0" tIns="0" rIns="0" bIns="0" rtlCol="0" anchor="t"/>
          <a:lstStyle/>
          <a:p>
            <a:pPr algn="l" indent="0" marL="0">
              <a:lnSpc>
                <a:spcPts val="2100"/>
              </a:lnSpc>
              <a:buNone/>
            </a:pPr>
            <a:r>
              <a:rPr lang="en-US" sz="2100" dirty="0">
                <a:solidFill>
                  <a:srgbClr val="383838"/>
                </a:solidFill>
                <a:latin typeface="PT Serif" pitchFamily="34" charset="0"/>
                <a:ea typeface="PT Serif" pitchFamily="34" charset="-122"/>
                <a:cs typeface="PT Serif" pitchFamily="34" charset="-120"/>
              </a:rPr>
              <a:t>2</a:t>
            </a:r>
            <a:endParaRPr lang="en-US" sz="2100" dirty="0"/>
          </a:p>
        </p:txBody>
      </p:sp>
      <p:sp>
        <p:nvSpPr>
          <p:cNvPr id="12" name="Text 10"/>
          <p:cNvSpPr/>
          <p:nvPr/>
        </p:nvSpPr>
        <p:spPr>
          <a:xfrm>
            <a:off x="7607737" y="3318867"/>
            <a:ext cx="2721412" cy="295037"/>
          </a:xfrm>
          <a:prstGeom prst="rect">
            <a:avLst/>
          </a:prstGeom>
          <a:noFill/>
          <a:ln/>
        </p:spPr>
        <p:txBody>
          <a:bodyPr wrap="none" lIns="0" tIns="0" rIns="0" bIns="0" rtlCol="0" anchor="t"/>
          <a:lstStyle/>
          <a:p>
            <a:pPr algn="l" indent="0" marL="0">
              <a:lnSpc>
                <a:spcPts val="2300"/>
              </a:lnSpc>
              <a:buNone/>
            </a:pPr>
            <a:r>
              <a:rPr lang="en-US" sz="1850" dirty="0">
                <a:solidFill>
                  <a:srgbClr val="383838"/>
                </a:solidFill>
                <a:latin typeface="PT Serif" pitchFamily="34" charset="0"/>
                <a:ea typeface="PT Serif" pitchFamily="34" charset="-122"/>
                <a:cs typeface="PT Serif" pitchFamily="34" charset="-120"/>
              </a:rPr>
              <a:t>Customizable Dashboards</a:t>
            </a:r>
            <a:endParaRPr lang="en-US" sz="1850" dirty="0"/>
          </a:p>
        </p:txBody>
      </p:sp>
      <p:sp>
        <p:nvSpPr>
          <p:cNvPr id="13" name="Text 11"/>
          <p:cNvSpPr/>
          <p:nvPr/>
        </p:nvSpPr>
        <p:spPr>
          <a:xfrm>
            <a:off x="7607737" y="3721775"/>
            <a:ext cx="6100763" cy="575310"/>
          </a:xfrm>
          <a:prstGeom prst="rect">
            <a:avLst/>
          </a:prstGeom>
          <a:noFill/>
          <a:ln/>
        </p:spPr>
        <p:txBody>
          <a:bodyPr wrap="squar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Enables senior executives to tailor views and focus on specific risk categories or metrics relevant to their oversight responsibilities.</a:t>
            </a:r>
            <a:endParaRPr lang="en-US" sz="1400" dirty="0"/>
          </a:p>
        </p:txBody>
      </p:sp>
      <p:sp>
        <p:nvSpPr>
          <p:cNvPr id="14" name="Shape 12"/>
          <p:cNvSpPr/>
          <p:nvPr/>
        </p:nvSpPr>
        <p:spPr>
          <a:xfrm>
            <a:off x="719257" y="4679513"/>
            <a:ext cx="6506051" cy="1922978"/>
          </a:xfrm>
          <a:prstGeom prst="roundRect">
            <a:avLst>
              <a:gd name="adj" fmla="val 1403"/>
            </a:avLst>
          </a:prstGeom>
          <a:solidFill>
            <a:srgbClr val="FFFFFF"/>
          </a:solidFill>
          <a:ln w="22860">
            <a:solidFill>
              <a:srgbClr val="D8D4D4"/>
            </a:solidFill>
            <a:prstDash val="solid"/>
          </a:ln>
        </p:spPr>
      </p:sp>
      <p:sp>
        <p:nvSpPr>
          <p:cNvPr id="15" name="Shape 13"/>
          <p:cNvSpPr/>
          <p:nvPr/>
        </p:nvSpPr>
        <p:spPr>
          <a:xfrm>
            <a:off x="742117" y="4702373"/>
            <a:ext cx="6460331" cy="539472"/>
          </a:xfrm>
          <a:prstGeom prst="rect">
            <a:avLst/>
          </a:prstGeom>
          <a:solidFill>
            <a:srgbClr val="F2EEEE"/>
          </a:solidFill>
          <a:ln/>
        </p:spPr>
      </p:sp>
      <p:sp>
        <p:nvSpPr>
          <p:cNvPr id="16" name="Text 14"/>
          <p:cNvSpPr/>
          <p:nvPr/>
        </p:nvSpPr>
        <p:spPr>
          <a:xfrm>
            <a:off x="3837384" y="4803458"/>
            <a:ext cx="269677" cy="337185"/>
          </a:xfrm>
          <a:prstGeom prst="rect">
            <a:avLst/>
          </a:prstGeom>
          <a:noFill/>
          <a:ln/>
        </p:spPr>
        <p:txBody>
          <a:bodyPr wrap="none" lIns="0" tIns="0" rIns="0" bIns="0" rtlCol="0" anchor="t"/>
          <a:lstStyle/>
          <a:p>
            <a:pPr algn="l" indent="0" marL="0">
              <a:lnSpc>
                <a:spcPts val="2100"/>
              </a:lnSpc>
              <a:buNone/>
            </a:pPr>
            <a:r>
              <a:rPr lang="en-US" sz="2100" dirty="0">
                <a:solidFill>
                  <a:srgbClr val="383838"/>
                </a:solidFill>
                <a:latin typeface="PT Serif" pitchFamily="34" charset="0"/>
                <a:ea typeface="PT Serif" pitchFamily="34" charset="-122"/>
                <a:cs typeface="PT Serif" pitchFamily="34" charset="-120"/>
              </a:rPr>
              <a:t>3</a:t>
            </a:r>
            <a:endParaRPr lang="en-US" sz="2100" dirty="0"/>
          </a:p>
        </p:txBody>
      </p:sp>
      <p:sp>
        <p:nvSpPr>
          <p:cNvPr id="17" name="Text 15"/>
          <p:cNvSpPr/>
          <p:nvPr/>
        </p:nvSpPr>
        <p:spPr>
          <a:xfrm>
            <a:off x="921901" y="5421630"/>
            <a:ext cx="2360414" cy="295037"/>
          </a:xfrm>
          <a:prstGeom prst="rect">
            <a:avLst/>
          </a:prstGeom>
          <a:noFill/>
          <a:ln/>
        </p:spPr>
        <p:txBody>
          <a:bodyPr wrap="none" lIns="0" tIns="0" rIns="0" bIns="0" rtlCol="0" anchor="t"/>
          <a:lstStyle/>
          <a:p>
            <a:pPr algn="l" indent="0" marL="0">
              <a:lnSpc>
                <a:spcPts val="2300"/>
              </a:lnSpc>
              <a:buNone/>
            </a:pPr>
            <a:r>
              <a:rPr lang="en-US" sz="1850" dirty="0">
                <a:solidFill>
                  <a:srgbClr val="383838"/>
                </a:solidFill>
                <a:latin typeface="PT Serif" pitchFamily="34" charset="0"/>
                <a:ea typeface="PT Serif" pitchFamily="34" charset="-122"/>
                <a:cs typeface="PT Serif" pitchFamily="34" charset="-120"/>
              </a:rPr>
              <a:t>Advanced Analytics</a:t>
            </a:r>
            <a:endParaRPr lang="en-US" sz="1850" dirty="0"/>
          </a:p>
        </p:txBody>
      </p:sp>
      <p:sp>
        <p:nvSpPr>
          <p:cNvPr id="18" name="Text 16"/>
          <p:cNvSpPr/>
          <p:nvPr/>
        </p:nvSpPr>
        <p:spPr>
          <a:xfrm>
            <a:off x="921901" y="5824538"/>
            <a:ext cx="6100763" cy="575310"/>
          </a:xfrm>
          <a:prstGeom prst="rect">
            <a:avLst/>
          </a:prstGeom>
          <a:noFill/>
          <a:ln/>
        </p:spPr>
        <p:txBody>
          <a:bodyPr wrap="squar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Leverages robust analytical capabilities to identify trends, predict potential risks, and inform strategic decision-making.</a:t>
            </a:r>
            <a:endParaRPr lang="en-US" sz="1400" dirty="0"/>
          </a:p>
        </p:txBody>
      </p:sp>
      <p:sp>
        <p:nvSpPr>
          <p:cNvPr id="19" name="Shape 17"/>
          <p:cNvSpPr/>
          <p:nvPr/>
        </p:nvSpPr>
        <p:spPr>
          <a:xfrm>
            <a:off x="7405092" y="4679513"/>
            <a:ext cx="6506051" cy="1922978"/>
          </a:xfrm>
          <a:prstGeom prst="roundRect">
            <a:avLst>
              <a:gd name="adj" fmla="val 1403"/>
            </a:avLst>
          </a:prstGeom>
          <a:solidFill>
            <a:srgbClr val="FFFFFF"/>
          </a:solidFill>
          <a:ln w="22860">
            <a:solidFill>
              <a:srgbClr val="D8D4D4"/>
            </a:solidFill>
            <a:prstDash val="solid"/>
          </a:ln>
        </p:spPr>
      </p:sp>
      <p:sp>
        <p:nvSpPr>
          <p:cNvPr id="20" name="Shape 18"/>
          <p:cNvSpPr/>
          <p:nvPr/>
        </p:nvSpPr>
        <p:spPr>
          <a:xfrm>
            <a:off x="7427952" y="4702373"/>
            <a:ext cx="6460331" cy="539472"/>
          </a:xfrm>
          <a:prstGeom prst="rect">
            <a:avLst/>
          </a:prstGeom>
          <a:solidFill>
            <a:srgbClr val="F2EEEE"/>
          </a:solidFill>
          <a:ln/>
        </p:spPr>
      </p:sp>
      <p:sp>
        <p:nvSpPr>
          <p:cNvPr id="21" name="Text 19"/>
          <p:cNvSpPr/>
          <p:nvPr/>
        </p:nvSpPr>
        <p:spPr>
          <a:xfrm>
            <a:off x="10523220" y="4803458"/>
            <a:ext cx="269677" cy="337185"/>
          </a:xfrm>
          <a:prstGeom prst="rect">
            <a:avLst/>
          </a:prstGeom>
          <a:noFill/>
          <a:ln/>
        </p:spPr>
        <p:txBody>
          <a:bodyPr wrap="none" lIns="0" tIns="0" rIns="0" bIns="0" rtlCol="0" anchor="t"/>
          <a:lstStyle/>
          <a:p>
            <a:pPr algn="l" indent="0" marL="0">
              <a:lnSpc>
                <a:spcPts val="2100"/>
              </a:lnSpc>
              <a:buNone/>
            </a:pPr>
            <a:r>
              <a:rPr lang="en-US" sz="2100" dirty="0">
                <a:solidFill>
                  <a:srgbClr val="383838"/>
                </a:solidFill>
                <a:latin typeface="PT Serif" pitchFamily="34" charset="0"/>
                <a:ea typeface="PT Serif" pitchFamily="34" charset="-122"/>
                <a:cs typeface="PT Serif" pitchFamily="34" charset="-120"/>
              </a:rPr>
              <a:t>4</a:t>
            </a:r>
            <a:endParaRPr lang="en-US" sz="2100" dirty="0"/>
          </a:p>
        </p:txBody>
      </p:sp>
      <p:sp>
        <p:nvSpPr>
          <p:cNvPr id="22" name="Text 20"/>
          <p:cNvSpPr/>
          <p:nvPr/>
        </p:nvSpPr>
        <p:spPr>
          <a:xfrm>
            <a:off x="7607737" y="5421630"/>
            <a:ext cx="2480191" cy="295037"/>
          </a:xfrm>
          <a:prstGeom prst="rect">
            <a:avLst/>
          </a:prstGeom>
          <a:noFill/>
          <a:ln/>
        </p:spPr>
        <p:txBody>
          <a:bodyPr wrap="none" lIns="0" tIns="0" rIns="0" bIns="0" rtlCol="0" anchor="t"/>
          <a:lstStyle/>
          <a:p>
            <a:pPr algn="l" indent="0" marL="0">
              <a:lnSpc>
                <a:spcPts val="2300"/>
              </a:lnSpc>
              <a:buNone/>
            </a:pPr>
            <a:r>
              <a:rPr lang="en-US" sz="1850" dirty="0">
                <a:solidFill>
                  <a:srgbClr val="383838"/>
                </a:solidFill>
                <a:latin typeface="PT Serif" pitchFamily="34" charset="0"/>
                <a:ea typeface="PT Serif" pitchFamily="34" charset="-122"/>
                <a:cs typeface="PT Serif" pitchFamily="34" charset="-120"/>
              </a:rPr>
              <a:t>Drill-Down Capabilities</a:t>
            </a:r>
            <a:endParaRPr lang="en-US" sz="1850" dirty="0"/>
          </a:p>
        </p:txBody>
      </p:sp>
      <p:sp>
        <p:nvSpPr>
          <p:cNvPr id="23" name="Text 21"/>
          <p:cNvSpPr/>
          <p:nvPr/>
        </p:nvSpPr>
        <p:spPr>
          <a:xfrm>
            <a:off x="7607737" y="5824538"/>
            <a:ext cx="6100763" cy="575310"/>
          </a:xfrm>
          <a:prstGeom prst="rect">
            <a:avLst/>
          </a:prstGeom>
          <a:noFill/>
          <a:ln/>
        </p:spPr>
        <p:txBody>
          <a:bodyPr wrap="squar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Allows users to delve deeper into specific risk areas, accessing granular data for comprehensive understanding and investigation.</a:t>
            </a:r>
            <a:endParaRPr lang="en-US" sz="1400" dirty="0"/>
          </a:p>
        </p:txBody>
      </p:sp>
      <p:sp>
        <p:nvSpPr>
          <p:cNvPr id="24" name="Text 22"/>
          <p:cNvSpPr/>
          <p:nvPr/>
        </p:nvSpPr>
        <p:spPr>
          <a:xfrm>
            <a:off x="719257" y="6804779"/>
            <a:ext cx="13191887" cy="575310"/>
          </a:xfrm>
          <a:prstGeom prst="rect">
            <a:avLst/>
          </a:prstGeom>
          <a:noFill/>
          <a:ln/>
        </p:spPr>
        <p:txBody>
          <a:bodyPr wrap="squar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The integration of DataConnect with RiskOne creates a powerful synergy, ensuring that our risk reporting is not only efficient but also insightful, reliable, and tailored to the needs of senior leadership.</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80517"/>
            <a:ext cx="7556421" cy="1302544"/>
          </a:xfrm>
          <a:prstGeom prst="rect">
            <a:avLst/>
          </a:prstGeom>
          <a:noFill/>
          <a:ln/>
        </p:spPr>
        <p:txBody>
          <a:bodyPr wrap="squar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Strategic Synergy: DataConnect to RiskOne Ecosystem</a:t>
            </a:r>
            <a:endParaRPr lang="en-US" sz="4100" dirty="0"/>
          </a:p>
        </p:txBody>
      </p:sp>
      <p:sp>
        <p:nvSpPr>
          <p:cNvPr id="4" name="Text 1"/>
          <p:cNvSpPr/>
          <p:nvPr/>
        </p:nvSpPr>
        <p:spPr>
          <a:xfrm>
            <a:off x="793790" y="288071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This diagram illustrates the integrated architecture of our transformed risk aggregation and reporting ecosystem, highlighting the critical role of DataConnect as the backbone for RiskOne.</a:t>
            </a:r>
            <a:endParaRPr lang="en-US" sz="1550" dirty="0"/>
          </a:p>
        </p:txBody>
      </p:sp>
      <p:sp>
        <p:nvSpPr>
          <p:cNvPr id="5" name="Text 2"/>
          <p:cNvSpPr/>
          <p:nvPr/>
        </p:nvSpPr>
        <p:spPr>
          <a:xfrm>
            <a:off x="1091446" y="4279821"/>
            <a:ext cx="7258764" cy="635079"/>
          </a:xfrm>
          <a:prstGeom prst="rect">
            <a:avLst/>
          </a:prstGeom>
          <a:noFill/>
          <a:ln/>
        </p:spPr>
        <p:txBody>
          <a:bodyPr wrap="square" lIns="0" tIns="0" rIns="0" bIns="0" rtlCol="0" anchor="t"/>
          <a:lstStyle/>
          <a:p>
            <a:pPr algn="l" indent="0" marL="0">
              <a:lnSpc>
                <a:spcPts val="2500"/>
              </a:lnSpc>
              <a:buNone/>
            </a:pPr>
            <a:r>
              <a:rPr lang="en-US" sz="1550" b="1" dirty="0">
                <a:solidFill>
                  <a:srgbClr val="383838"/>
                </a:solidFill>
                <a:latin typeface="DM Sans" pitchFamily="34" charset="0"/>
                <a:ea typeface="DM Sans" pitchFamily="34" charset="-122"/>
                <a:cs typeface="DM Sans" pitchFamily="34" charset="-120"/>
              </a:rPr>
              <a:t>Source Systems</a:t>
            </a:r>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 </a:t>
            </a:r>
            <a:pPr algn="l" indent="0" marL="0">
              <a:lnSpc>
                <a:spcPts val="2500"/>
              </a:lnSpc>
              <a:buNone/>
            </a:pPr>
            <a:r>
              <a:rPr lang="en-US" sz="1550" dirty="0">
                <a:solidFill>
                  <a:srgbClr val="E04F00"/>
                </a:solidFill>
                <a:latin typeface="DM Sans" pitchFamily="34" charset="0"/>
                <a:ea typeface="DM Sans" pitchFamily="34" charset="-122"/>
                <a:cs typeface="DM Sans" pitchFamily="34" charset="-120"/>
              </a:rPr>
              <a:t>➔</a:t>
            </a:r>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 </a:t>
            </a:r>
            <a:pPr algn="l" indent="0" marL="0">
              <a:lnSpc>
                <a:spcPts val="2500"/>
              </a:lnSpc>
              <a:buNone/>
            </a:pPr>
            <a:r>
              <a:rPr lang="en-US" sz="1550" b="1" dirty="0">
                <a:solidFill>
                  <a:srgbClr val="383838"/>
                </a:solidFill>
                <a:latin typeface="DM Sans" pitchFamily="34" charset="0"/>
                <a:ea typeface="DM Sans" pitchFamily="34" charset="-122"/>
                <a:cs typeface="DM Sans" pitchFamily="34" charset="-120"/>
              </a:rPr>
              <a:t>DataConnect (Aggregation &amp; Quality)</a:t>
            </a:r>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 </a:t>
            </a:r>
            <a:pPr algn="l" indent="0" marL="0">
              <a:lnSpc>
                <a:spcPts val="2500"/>
              </a:lnSpc>
              <a:buNone/>
            </a:pPr>
            <a:r>
              <a:rPr lang="en-US" sz="1550" dirty="0">
                <a:solidFill>
                  <a:srgbClr val="E04F00"/>
                </a:solidFill>
                <a:latin typeface="DM Sans" pitchFamily="34" charset="0"/>
                <a:ea typeface="DM Sans" pitchFamily="34" charset="-122"/>
                <a:cs typeface="DM Sans" pitchFamily="34" charset="-120"/>
              </a:rPr>
              <a:t>➔</a:t>
            </a:r>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 </a:t>
            </a:r>
            <a:pPr algn="l" indent="0" marL="0">
              <a:lnSpc>
                <a:spcPts val="2500"/>
              </a:lnSpc>
              <a:buNone/>
            </a:pPr>
            <a:r>
              <a:rPr lang="en-US" sz="1550" b="1" dirty="0">
                <a:solidFill>
                  <a:srgbClr val="383838"/>
                </a:solidFill>
                <a:latin typeface="DM Sans" pitchFamily="34" charset="0"/>
                <a:ea typeface="DM Sans" pitchFamily="34" charset="-122"/>
                <a:cs typeface="DM Sans" pitchFamily="34" charset="-120"/>
              </a:rPr>
              <a:t>RiskOne Platform (Reporting &amp; Analytics)</a:t>
            </a:r>
            <a:endParaRPr lang="en-US" sz="1550" dirty="0"/>
          </a:p>
        </p:txBody>
      </p:sp>
      <p:sp>
        <p:nvSpPr>
          <p:cNvPr id="6" name="Shape 3"/>
          <p:cNvSpPr/>
          <p:nvPr/>
        </p:nvSpPr>
        <p:spPr>
          <a:xfrm>
            <a:off x="793790" y="4056578"/>
            <a:ext cx="22860" cy="1081564"/>
          </a:xfrm>
          <a:prstGeom prst="rect">
            <a:avLst/>
          </a:prstGeom>
          <a:solidFill>
            <a:srgbClr val="E04F00"/>
          </a:solidFill>
          <a:ln/>
        </p:spPr>
      </p:sp>
      <p:sp>
        <p:nvSpPr>
          <p:cNvPr id="7" name="Text 4"/>
          <p:cNvSpPr/>
          <p:nvPr/>
        </p:nvSpPr>
        <p:spPr>
          <a:xfrm>
            <a:off x="793790" y="5361384"/>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This phased approach ensures that as data flows from its disparate origins through DataConnect, it is automatically cleansed, validated, and enriched, guaranteeing that only high-integrity data populates the RiskOne platform. This seamless, automated flow empowers us to move from reactive data reconciliation to proactive risk intelligence.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46772"/>
            <a:ext cx="11351419" cy="651272"/>
          </a:xfrm>
          <a:prstGeom prst="rect">
            <a:avLst/>
          </a:prstGeom>
          <a:noFill/>
          <a:ln/>
        </p:spPr>
        <p:txBody>
          <a:bodyPr wrap="non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Key Benefits: Driving Value Across the Enterprise</a:t>
            </a:r>
            <a:endParaRPr lang="en-US" sz="4100" dirty="0"/>
          </a:p>
        </p:txBody>
      </p:sp>
      <p:pic>
        <p:nvPicPr>
          <p:cNvPr id="3" name="Image 0" descr="preencoded.png">    </p:cNvPr>
          <p:cNvPicPr>
            <a:picLocks noChangeAspect="1"/>
          </p:cNvPicPr>
          <p:nvPr/>
        </p:nvPicPr>
        <p:blipFill>
          <a:blip r:embed="rId1"/>
          <a:stretch>
            <a:fillRect/>
          </a:stretch>
        </p:blipFill>
        <p:spPr>
          <a:xfrm>
            <a:off x="793790" y="1894880"/>
            <a:ext cx="595313" cy="595313"/>
          </a:xfrm>
          <a:prstGeom prst="rect">
            <a:avLst/>
          </a:prstGeom>
        </p:spPr>
      </p:pic>
      <p:sp>
        <p:nvSpPr>
          <p:cNvPr id="4" name="Text 1"/>
          <p:cNvSpPr/>
          <p:nvPr/>
        </p:nvSpPr>
        <p:spPr>
          <a:xfrm>
            <a:off x="1637109" y="2062282"/>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Accelerated Reporting</a:t>
            </a:r>
            <a:endParaRPr lang="en-US" sz="2050" dirty="0"/>
          </a:p>
        </p:txBody>
      </p:sp>
      <p:sp>
        <p:nvSpPr>
          <p:cNvPr id="5" name="Text 2"/>
          <p:cNvSpPr/>
          <p:nvPr/>
        </p:nvSpPr>
        <p:spPr>
          <a:xfrm>
            <a:off x="1637109" y="2506980"/>
            <a:ext cx="5554028" cy="95261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Reduces the time spent on data collection and aggregation by up to 70%, enabling faster report generation and decision-making cycles.</a:t>
            </a:r>
            <a:endParaRPr lang="en-US" sz="1550" dirty="0"/>
          </a:p>
        </p:txBody>
      </p:sp>
      <p:pic>
        <p:nvPicPr>
          <p:cNvPr id="6" name="Image 1" descr="preencoded.png">    </p:cNvPr>
          <p:cNvPicPr>
            <a:picLocks noChangeAspect="1"/>
          </p:cNvPicPr>
          <p:nvPr/>
        </p:nvPicPr>
        <p:blipFill>
          <a:blip r:embed="rId2"/>
          <a:stretch>
            <a:fillRect/>
          </a:stretch>
        </p:blipFill>
        <p:spPr>
          <a:xfrm>
            <a:off x="7439144" y="1894880"/>
            <a:ext cx="595313" cy="595313"/>
          </a:xfrm>
          <a:prstGeom prst="rect">
            <a:avLst/>
          </a:prstGeom>
        </p:spPr>
      </p:pic>
      <p:sp>
        <p:nvSpPr>
          <p:cNvPr id="7" name="Text 3"/>
          <p:cNvSpPr/>
          <p:nvPr/>
        </p:nvSpPr>
        <p:spPr>
          <a:xfrm>
            <a:off x="8282464" y="2062282"/>
            <a:ext cx="2666167"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Enhanced Data Quality</a:t>
            </a:r>
            <a:endParaRPr lang="en-US" sz="2050" dirty="0"/>
          </a:p>
        </p:txBody>
      </p:sp>
      <p:sp>
        <p:nvSpPr>
          <p:cNvPr id="8" name="Text 4"/>
          <p:cNvSpPr/>
          <p:nvPr/>
        </p:nvSpPr>
        <p:spPr>
          <a:xfrm>
            <a:off x="8282464" y="2506980"/>
            <a:ext cx="5554147" cy="95261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Automated validation and standardization within DataConnect significantly reduce manual errors, leading to higher confidence in our risk data.</a:t>
            </a:r>
            <a:endParaRPr lang="en-US" sz="1550" dirty="0"/>
          </a:p>
        </p:txBody>
      </p:sp>
      <p:pic>
        <p:nvPicPr>
          <p:cNvPr id="9" name="Image 2" descr="preencoded.png">    </p:cNvPr>
          <p:cNvPicPr>
            <a:picLocks noChangeAspect="1"/>
          </p:cNvPicPr>
          <p:nvPr/>
        </p:nvPicPr>
        <p:blipFill>
          <a:blip r:embed="rId3"/>
          <a:stretch>
            <a:fillRect/>
          </a:stretch>
        </p:blipFill>
        <p:spPr>
          <a:xfrm>
            <a:off x="793790" y="3856434"/>
            <a:ext cx="595313" cy="595313"/>
          </a:xfrm>
          <a:prstGeom prst="rect">
            <a:avLst/>
          </a:prstGeom>
        </p:spPr>
      </p:pic>
      <p:sp>
        <p:nvSpPr>
          <p:cNvPr id="10" name="Text 5"/>
          <p:cNvSpPr/>
          <p:nvPr/>
        </p:nvSpPr>
        <p:spPr>
          <a:xfrm>
            <a:off x="1637109" y="4023836"/>
            <a:ext cx="2990374"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Transparent Data Lineage</a:t>
            </a:r>
            <a:endParaRPr lang="en-US" sz="2050" dirty="0"/>
          </a:p>
        </p:txBody>
      </p:sp>
      <p:sp>
        <p:nvSpPr>
          <p:cNvPr id="11" name="Text 6"/>
          <p:cNvSpPr/>
          <p:nvPr/>
        </p:nvSpPr>
        <p:spPr>
          <a:xfrm>
            <a:off x="1637109" y="4468535"/>
            <a:ext cx="5554028" cy="95261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Full traceability from source to report ensures auditability and deep understanding of data transformations, meeting regulatory scrutiny.</a:t>
            </a:r>
            <a:endParaRPr lang="en-US" sz="1550" dirty="0"/>
          </a:p>
        </p:txBody>
      </p:sp>
      <p:pic>
        <p:nvPicPr>
          <p:cNvPr id="12" name="Image 3" descr="preencoded.png">    </p:cNvPr>
          <p:cNvPicPr>
            <a:picLocks noChangeAspect="1"/>
          </p:cNvPicPr>
          <p:nvPr/>
        </p:nvPicPr>
        <p:blipFill>
          <a:blip r:embed="rId4"/>
          <a:stretch>
            <a:fillRect/>
          </a:stretch>
        </p:blipFill>
        <p:spPr>
          <a:xfrm>
            <a:off x="7439144" y="3856434"/>
            <a:ext cx="595313" cy="595313"/>
          </a:xfrm>
          <a:prstGeom prst="rect">
            <a:avLst/>
          </a:prstGeom>
        </p:spPr>
      </p:pic>
      <p:sp>
        <p:nvSpPr>
          <p:cNvPr id="13" name="Text 7"/>
          <p:cNvSpPr/>
          <p:nvPr/>
        </p:nvSpPr>
        <p:spPr>
          <a:xfrm>
            <a:off x="8282464" y="4023836"/>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Operational Efficiency</a:t>
            </a:r>
            <a:endParaRPr lang="en-US" sz="2050" dirty="0"/>
          </a:p>
        </p:txBody>
      </p:sp>
      <p:sp>
        <p:nvSpPr>
          <p:cNvPr id="14" name="Text 8"/>
          <p:cNvSpPr/>
          <p:nvPr/>
        </p:nvSpPr>
        <p:spPr>
          <a:xfrm>
            <a:off x="8282464" y="4468535"/>
            <a:ext cx="5554147" cy="95261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Frees up valuable resources from repetitive tasks, allowing teams to focus on strategic analysis and proactive risk mitigation.</a:t>
            </a:r>
            <a:endParaRPr lang="en-US" sz="1550" dirty="0"/>
          </a:p>
        </p:txBody>
      </p:sp>
      <p:pic>
        <p:nvPicPr>
          <p:cNvPr id="15" name="Image 4" descr="preencoded.png">    </p:cNvPr>
          <p:cNvPicPr>
            <a:picLocks noChangeAspect="1"/>
          </p:cNvPicPr>
          <p:nvPr/>
        </p:nvPicPr>
        <p:blipFill>
          <a:blip r:embed="rId5"/>
          <a:stretch>
            <a:fillRect/>
          </a:stretch>
        </p:blipFill>
        <p:spPr>
          <a:xfrm>
            <a:off x="793790" y="5817989"/>
            <a:ext cx="595313" cy="595313"/>
          </a:xfrm>
          <a:prstGeom prst="rect">
            <a:avLst/>
          </a:prstGeom>
        </p:spPr>
      </p:pic>
      <p:sp>
        <p:nvSpPr>
          <p:cNvPr id="16" name="Text 9"/>
          <p:cNvSpPr/>
          <p:nvPr/>
        </p:nvSpPr>
        <p:spPr>
          <a:xfrm>
            <a:off x="1637109" y="5985391"/>
            <a:ext cx="3146346"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Improved Decision-Making</a:t>
            </a:r>
            <a:endParaRPr lang="en-US" sz="2050" dirty="0"/>
          </a:p>
        </p:txBody>
      </p:sp>
      <p:sp>
        <p:nvSpPr>
          <p:cNvPr id="17" name="Text 10"/>
          <p:cNvSpPr/>
          <p:nvPr/>
        </p:nvSpPr>
        <p:spPr>
          <a:xfrm>
            <a:off x="1637109" y="6430089"/>
            <a:ext cx="5554028" cy="95261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Access to timely, accurate, and comprehensive risk intelligence empowers senior leadership to make more informed and agile strategic decisions.</a:t>
            </a:r>
            <a:endParaRPr lang="en-US" sz="1550" dirty="0"/>
          </a:p>
        </p:txBody>
      </p:sp>
      <p:pic>
        <p:nvPicPr>
          <p:cNvPr id="18" name="Image 5" descr="preencoded.png">    </p:cNvPr>
          <p:cNvPicPr>
            <a:picLocks noChangeAspect="1"/>
          </p:cNvPicPr>
          <p:nvPr/>
        </p:nvPicPr>
        <p:blipFill>
          <a:blip r:embed="rId6"/>
          <a:stretch>
            <a:fillRect/>
          </a:stretch>
        </p:blipFill>
        <p:spPr>
          <a:xfrm>
            <a:off x="7439144" y="5817989"/>
            <a:ext cx="595313" cy="595313"/>
          </a:xfrm>
          <a:prstGeom prst="rect">
            <a:avLst/>
          </a:prstGeom>
        </p:spPr>
      </p:pic>
      <p:sp>
        <p:nvSpPr>
          <p:cNvPr id="19" name="Text 11"/>
          <p:cNvSpPr/>
          <p:nvPr/>
        </p:nvSpPr>
        <p:spPr>
          <a:xfrm>
            <a:off x="8282464" y="5985391"/>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Scalability &amp; Agility</a:t>
            </a:r>
            <a:endParaRPr lang="en-US" sz="2050" dirty="0"/>
          </a:p>
        </p:txBody>
      </p:sp>
      <p:sp>
        <p:nvSpPr>
          <p:cNvPr id="20" name="Text 12"/>
          <p:cNvSpPr/>
          <p:nvPr/>
        </p:nvSpPr>
        <p:spPr>
          <a:xfrm>
            <a:off x="8282464" y="6430089"/>
            <a:ext cx="5554147" cy="95261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The automated framework can easily scale to accommodate growing data volumes and evolving risk reporting requirements without significant manual overhead.</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7954" y="854631"/>
            <a:ext cx="12947333" cy="638175"/>
          </a:xfrm>
          <a:prstGeom prst="rect">
            <a:avLst/>
          </a:prstGeom>
          <a:noFill/>
          <a:ln/>
        </p:spPr>
        <p:txBody>
          <a:bodyPr wrap="none" lIns="0" tIns="0" rIns="0" bIns="0" rtlCol="0" anchor="t"/>
          <a:lstStyle/>
          <a:p>
            <a:pPr algn="l" indent="0" marL="0">
              <a:lnSpc>
                <a:spcPts val="5000"/>
              </a:lnSpc>
              <a:buNone/>
            </a:pPr>
            <a:r>
              <a:rPr lang="en-US" sz="4000" dirty="0">
                <a:solidFill>
                  <a:srgbClr val="020202"/>
                </a:solidFill>
                <a:latin typeface="PT Serif" pitchFamily="34" charset="0"/>
                <a:ea typeface="PT Serif" pitchFamily="34" charset="-122"/>
                <a:cs typeface="PT Serif" pitchFamily="34" charset="-120"/>
              </a:rPr>
              <a:t>2024 Roadmap: Focused Execution for Immediate Impact</a:t>
            </a:r>
            <a:endParaRPr lang="en-US" sz="4000" dirty="0"/>
          </a:p>
        </p:txBody>
      </p:sp>
      <p:sp>
        <p:nvSpPr>
          <p:cNvPr id="3" name="Text 1"/>
          <p:cNvSpPr/>
          <p:nvPr/>
        </p:nvSpPr>
        <p:spPr>
          <a:xfrm>
            <a:off x="777954" y="1881783"/>
            <a:ext cx="13074491" cy="622459"/>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This year, our primary focus is on demonstrating tangible value by delivering critical risk reports through the new RiskOne platform, powered by DataConnect.</a:t>
            </a:r>
            <a:endParaRPr lang="en-US" sz="1500" dirty="0"/>
          </a:p>
        </p:txBody>
      </p:sp>
      <p:sp>
        <p:nvSpPr>
          <p:cNvPr id="4" name="Shape 2"/>
          <p:cNvSpPr/>
          <p:nvPr/>
        </p:nvSpPr>
        <p:spPr>
          <a:xfrm>
            <a:off x="777954" y="2722959"/>
            <a:ext cx="13074491" cy="3810714"/>
          </a:xfrm>
          <a:prstGeom prst="roundRect">
            <a:avLst>
              <a:gd name="adj" fmla="val 766"/>
            </a:avLst>
          </a:prstGeom>
          <a:noFill/>
          <a:ln w="7620">
            <a:solidFill>
              <a:srgbClr val="000000">
                <a:alpha val="8000"/>
              </a:srgbClr>
            </a:solidFill>
            <a:prstDash val="solid"/>
          </a:ln>
        </p:spPr>
      </p:sp>
      <p:sp>
        <p:nvSpPr>
          <p:cNvPr id="5" name="Shape 3"/>
          <p:cNvSpPr/>
          <p:nvPr/>
        </p:nvSpPr>
        <p:spPr>
          <a:xfrm>
            <a:off x="785574" y="2730579"/>
            <a:ext cx="13059251" cy="871061"/>
          </a:xfrm>
          <a:prstGeom prst="rect">
            <a:avLst/>
          </a:prstGeom>
          <a:solidFill>
            <a:srgbClr val="FFFFFF">
              <a:alpha val="4000"/>
            </a:srgbClr>
          </a:solidFill>
          <a:ln/>
        </p:spPr>
      </p:sp>
      <p:sp>
        <p:nvSpPr>
          <p:cNvPr id="6" name="Text 4"/>
          <p:cNvSpPr/>
          <p:nvPr/>
        </p:nvSpPr>
        <p:spPr>
          <a:xfrm>
            <a:off x="980122" y="2854881"/>
            <a:ext cx="2872145" cy="311229"/>
          </a:xfrm>
          <a:prstGeom prst="rect">
            <a:avLst/>
          </a:prstGeom>
          <a:noFill/>
          <a:ln/>
        </p:spPr>
        <p:txBody>
          <a:bodyPr wrap="non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Q1</a:t>
            </a:r>
            <a:endParaRPr lang="en-US" sz="1500" dirty="0"/>
          </a:p>
        </p:txBody>
      </p:sp>
      <p:sp>
        <p:nvSpPr>
          <p:cNvPr id="7" name="Text 5"/>
          <p:cNvSpPr/>
          <p:nvPr/>
        </p:nvSpPr>
        <p:spPr>
          <a:xfrm>
            <a:off x="4248745" y="2854881"/>
            <a:ext cx="4174212" cy="622459"/>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DataConnect Core Development &amp; Integration with Key Risk System A</a:t>
            </a:r>
            <a:endParaRPr lang="en-US" sz="1500" dirty="0"/>
          </a:p>
        </p:txBody>
      </p:sp>
      <p:sp>
        <p:nvSpPr>
          <p:cNvPr id="8" name="Text 6"/>
          <p:cNvSpPr/>
          <p:nvPr/>
        </p:nvSpPr>
        <p:spPr>
          <a:xfrm>
            <a:off x="8819436" y="2854881"/>
            <a:ext cx="4830961" cy="622459"/>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System architecture finalized, initial data feeds established. </a:t>
            </a:r>
            <a:pPr algn="l" indent="0" marL="0">
              <a:lnSpc>
                <a:spcPts val="2450"/>
              </a:lnSpc>
              <a:buNone/>
            </a:pPr>
            <a:r>
              <a:rPr lang="en-US" sz="1500" dirty="0">
                <a:solidFill>
                  <a:srgbClr val="5CC97B"/>
                </a:solidFill>
                <a:latin typeface="DM Sans" pitchFamily="34" charset="0"/>
                <a:ea typeface="DM Sans" pitchFamily="34" charset="-122"/>
                <a:cs typeface="DM Sans" pitchFamily="34" charset="-120"/>
              </a:rPr>
              <a:t>On Track.</a:t>
            </a:r>
            <a:endParaRPr lang="en-US" sz="1500" dirty="0"/>
          </a:p>
        </p:txBody>
      </p:sp>
      <p:sp>
        <p:nvSpPr>
          <p:cNvPr id="9" name="Shape 7"/>
          <p:cNvSpPr/>
          <p:nvPr/>
        </p:nvSpPr>
        <p:spPr>
          <a:xfrm>
            <a:off x="785574" y="3601641"/>
            <a:ext cx="13059251" cy="1182291"/>
          </a:xfrm>
          <a:prstGeom prst="rect">
            <a:avLst/>
          </a:prstGeom>
          <a:solidFill>
            <a:srgbClr val="000000">
              <a:alpha val="4000"/>
            </a:srgbClr>
          </a:solidFill>
          <a:ln/>
        </p:spPr>
      </p:sp>
      <p:sp>
        <p:nvSpPr>
          <p:cNvPr id="10" name="Text 8"/>
          <p:cNvSpPr/>
          <p:nvPr/>
        </p:nvSpPr>
        <p:spPr>
          <a:xfrm>
            <a:off x="980122" y="3725942"/>
            <a:ext cx="2872145" cy="311229"/>
          </a:xfrm>
          <a:prstGeom prst="rect">
            <a:avLst/>
          </a:prstGeom>
          <a:noFill/>
          <a:ln/>
        </p:spPr>
        <p:txBody>
          <a:bodyPr wrap="non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Q2</a:t>
            </a:r>
            <a:endParaRPr lang="en-US" sz="1500" dirty="0"/>
          </a:p>
        </p:txBody>
      </p:sp>
      <p:sp>
        <p:nvSpPr>
          <p:cNvPr id="11" name="Text 9"/>
          <p:cNvSpPr/>
          <p:nvPr/>
        </p:nvSpPr>
        <p:spPr>
          <a:xfrm>
            <a:off x="4248745" y="3725942"/>
            <a:ext cx="4174212" cy="311229"/>
          </a:xfrm>
          <a:prstGeom prst="rect">
            <a:avLst/>
          </a:prstGeom>
          <a:noFill/>
          <a:ln/>
        </p:spPr>
        <p:txBody>
          <a:bodyPr wrap="non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Launch of Report 1: Operational Risk Overview</a:t>
            </a:r>
            <a:endParaRPr lang="en-US" sz="1500" dirty="0"/>
          </a:p>
        </p:txBody>
      </p:sp>
      <p:sp>
        <p:nvSpPr>
          <p:cNvPr id="12" name="Text 10"/>
          <p:cNvSpPr/>
          <p:nvPr/>
        </p:nvSpPr>
        <p:spPr>
          <a:xfrm>
            <a:off x="8819436" y="3725942"/>
            <a:ext cx="4830961" cy="933688"/>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First critical report migrated to RiskOne, providing automated insights into operational incidents. </a:t>
            </a:r>
            <a:pPr algn="l" indent="0" marL="0">
              <a:lnSpc>
                <a:spcPts val="2450"/>
              </a:lnSpc>
              <a:buNone/>
            </a:pPr>
            <a:r>
              <a:rPr lang="en-US" sz="1500" dirty="0">
                <a:solidFill>
                  <a:srgbClr val="5CC97B"/>
                </a:solidFill>
                <a:latin typeface="DM Sans" pitchFamily="34" charset="0"/>
                <a:ea typeface="DM Sans" pitchFamily="34" charset="-122"/>
                <a:cs typeface="DM Sans" pitchFamily="34" charset="-120"/>
              </a:rPr>
              <a:t>Completed.</a:t>
            </a:r>
            <a:endParaRPr lang="en-US" sz="1500" dirty="0"/>
          </a:p>
        </p:txBody>
      </p:sp>
      <p:sp>
        <p:nvSpPr>
          <p:cNvPr id="13" name="Shape 11"/>
          <p:cNvSpPr/>
          <p:nvPr/>
        </p:nvSpPr>
        <p:spPr>
          <a:xfrm>
            <a:off x="785574" y="4783931"/>
            <a:ext cx="13059251" cy="871061"/>
          </a:xfrm>
          <a:prstGeom prst="rect">
            <a:avLst/>
          </a:prstGeom>
          <a:solidFill>
            <a:srgbClr val="FFFFFF">
              <a:alpha val="4000"/>
            </a:srgbClr>
          </a:solidFill>
          <a:ln/>
        </p:spPr>
      </p:sp>
      <p:sp>
        <p:nvSpPr>
          <p:cNvPr id="14" name="Text 12"/>
          <p:cNvSpPr/>
          <p:nvPr/>
        </p:nvSpPr>
        <p:spPr>
          <a:xfrm>
            <a:off x="980122" y="4908233"/>
            <a:ext cx="2872145" cy="311229"/>
          </a:xfrm>
          <a:prstGeom prst="rect">
            <a:avLst/>
          </a:prstGeom>
          <a:noFill/>
          <a:ln/>
        </p:spPr>
        <p:txBody>
          <a:bodyPr wrap="non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Q3</a:t>
            </a:r>
            <a:endParaRPr lang="en-US" sz="1500" dirty="0"/>
          </a:p>
        </p:txBody>
      </p:sp>
      <p:sp>
        <p:nvSpPr>
          <p:cNvPr id="15" name="Text 13"/>
          <p:cNvSpPr/>
          <p:nvPr/>
        </p:nvSpPr>
        <p:spPr>
          <a:xfrm>
            <a:off x="4248745" y="4908233"/>
            <a:ext cx="4174212" cy="311229"/>
          </a:xfrm>
          <a:prstGeom prst="rect">
            <a:avLst/>
          </a:prstGeom>
          <a:noFill/>
          <a:ln/>
        </p:spPr>
        <p:txBody>
          <a:bodyPr wrap="non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Launch of Report 2: Compliance Risk Exposure</a:t>
            </a:r>
            <a:endParaRPr lang="en-US" sz="1500" dirty="0"/>
          </a:p>
        </p:txBody>
      </p:sp>
      <p:sp>
        <p:nvSpPr>
          <p:cNvPr id="16" name="Text 14"/>
          <p:cNvSpPr/>
          <p:nvPr/>
        </p:nvSpPr>
        <p:spPr>
          <a:xfrm>
            <a:off x="8819436" y="4908233"/>
            <a:ext cx="4830961" cy="622459"/>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Automated reporting for regulatory compliance metrics and potential breaches. </a:t>
            </a:r>
            <a:pPr algn="l" indent="0" marL="0">
              <a:lnSpc>
                <a:spcPts val="2450"/>
              </a:lnSpc>
              <a:buNone/>
            </a:pPr>
            <a:r>
              <a:rPr lang="en-US" sz="1500" dirty="0">
                <a:solidFill>
                  <a:srgbClr val="F9D933"/>
                </a:solidFill>
                <a:latin typeface="DM Sans" pitchFamily="34" charset="0"/>
                <a:ea typeface="DM Sans" pitchFamily="34" charset="-122"/>
                <a:cs typeface="DM Sans" pitchFamily="34" charset="-120"/>
              </a:rPr>
              <a:t>In Progress.</a:t>
            </a:r>
            <a:endParaRPr lang="en-US" sz="1500" dirty="0"/>
          </a:p>
        </p:txBody>
      </p:sp>
      <p:sp>
        <p:nvSpPr>
          <p:cNvPr id="17" name="Shape 15"/>
          <p:cNvSpPr/>
          <p:nvPr/>
        </p:nvSpPr>
        <p:spPr>
          <a:xfrm>
            <a:off x="785574" y="5654993"/>
            <a:ext cx="13059251" cy="871061"/>
          </a:xfrm>
          <a:prstGeom prst="rect">
            <a:avLst/>
          </a:prstGeom>
          <a:solidFill>
            <a:srgbClr val="000000">
              <a:alpha val="4000"/>
            </a:srgbClr>
          </a:solidFill>
          <a:ln/>
        </p:spPr>
      </p:sp>
      <p:sp>
        <p:nvSpPr>
          <p:cNvPr id="18" name="Text 16"/>
          <p:cNvSpPr/>
          <p:nvPr/>
        </p:nvSpPr>
        <p:spPr>
          <a:xfrm>
            <a:off x="980122" y="5779294"/>
            <a:ext cx="2872145" cy="311229"/>
          </a:xfrm>
          <a:prstGeom prst="rect">
            <a:avLst/>
          </a:prstGeom>
          <a:noFill/>
          <a:ln/>
        </p:spPr>
        <p:txBody>
          <a:bodyPr wrap="non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Q4</a:t>
            </a:r>
            <a:endParaRPr lang="en-US" sz="1500" dirty="0"/>
          </a:p>
        </p:txBody>
      </p:sp>
      <p:sp>
        <p:nvSpPr>
          <p:cNvPr id="19" name="Text 17"/>
          <p:cNvSpPr/>
          <p:nvPr/>
        </p:nvSpPr>
        <p:spPr>
          <a:xfrm>
            <a:off x="4248745" y="5779294"/>
            <a:ext cx="4174212" cy="622459"/>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Launch of Report 3 &amp; 4: Emerging Risk Landscape &amp; Financial Impact Analysis</a:t>
            </a:r>
            <a:endParaRPr lang="en-US" sz="1500" dirty="0"/>
          </a:p>
        </p:txBody>
      </p:sp>
      <p:sp>
        <p:nvSpPr>
          <p:cNvPr id="20" name="Text 18"/>
          <p:cNvSpPr/>
          <p:nvPr/>
        </p:nvSpPr>
        <p:spPr>
          <a:xfrm>
            <a:off x="8819436" y="5779294"/>
            <a:ext cx="4830961" cy="622459"/>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Comprehensive views on forward-looking risks and their potential financial implications. </a:t>
            </a:r>
            <a:pPr algn="l" indent="0" marL="0">
              <a:lnSpc>
                <a:spcPts val="2450"/>
              </a:lnSpc>
              <a:buNone/>
            </a:pPr>
            <a:r>
              <a:rPr lang="en-US" sz="1500" dirty="0">
                <a:solidFill>
                  <a:srgbClr val="FFA44F"/>
                </a:solidFill>
                <a:latin typeface="DM Sans" pitchFamily="34" charset="0"/>
                <a:ea typeface="DM Sans" pitchFamily="34" charset="-122"/>
                <a:cs typeface="DM Sans" pitchFamily="34" charset="-120"/>
              </a:rPr>
              <a:t>Planned.</a:t>
            </a:r>
            <a:endParaRPr lang="en-US" sz="1500" dirty="0"/>
          </a:p>
        </p:txBody>
      </p:sp>
      <p:sp>
        <p:nvSpPr>
          <p:cNvPr id="21" name="Text 19"/>
          <p:cNvSpPr/>
          <p:nvPr/>
        </p:nvSpPr>
        <p:spPr>
          <a:xfrm>
            <a:off x="777954" y="6752392"/>
            <a:ext cx="13074491" cy="622459"/>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By the end of 2024, all foundational risk reporting will be channeled through the RiskOne platform, leveraging the robust capabilities of DataConnect. This ensures a unified, accurate, and efficient risk intelligence framework.</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0689" y="972145"/>
            <a:ext cx="13116639" cy="615791"/>
          </a:xfrm>
          <a:prstGeom prst="rect">
            <a:avLst/>
          </a:prstGeom>
          <a:noFill/>
          <a:ln/>
        </p:spPr>
        <p:txBody>
          <a:bodyPr wrap="none" lIns="0" tIns="0" rIns="0" bIns="0" rtlCol="0" anchor="t"/>
          <a:lstStyle/>
          <a:p>
            <a:pPr algn="l" indent="0" marL="0">
              <a:lnSpc>
                <a:spcPts val="4800"/>
              </a:lnSpc>
              <a:buNone/>
            </a:pPr>
            <a:r>
              <a:rPr lang="en-US" sz="3850" dirty="0">
                <a:solidFill>
                  <a:srgbClr val="020202"/>
                </a:solidFill>
                <a:latin typeface="PT Serif" pitchFamily="34" charset="0"/>
                <a:ea typeface="PT Serif" pitchFamily="34" charset="-122"/>
                <a:cs typeface="PT Serif" pitchFamily="34" charset="-120"/>
              </a:rPr>
              <a:t>Looking Ahead: The Vision for Integrated Risk Management</a:t>
            </a:r>
            <a:endParaRPr lang="en-US" sz="3850" dirty="0"/>
          </a:p>
        </p:txBody>
      </p:sp>
      <p:sp>
        <p:nvSpPr>
          <p:cNvPr id="3" name="Text 1"/>
          <p:cNvSpPr/>
          <p:nvPr/>
        </p:nvSpPr>
        <p:spPr>
          <a:xfrm>
            <a:off x="750689" y="1963222"/>
            <a:ext cx="13129022" cy="600313"/>
          </a:xfrm>
          <a:prstGeom prst="rect">
            <a:avLst/>
          </a:prstGeom>
          <a:noFill/>
          <a:ln/>
        </p:spPr>
        <p:txBody>
          <a:bodyPr wrap="squar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Our journey with DataConnect and RiskOne extends beyond 2024. The foundation laid this year will enable a future of truly integrated and predictive risk management.</a:t>
            </a:r>
            <a:endParaRPr lang="en-US" sz="1450" dirty="0"/>
          </a:p>
        </p:txBody>
      </p:sp>
      <p:sp>
        <p:nvSpPr>
          <p:cNvPr id="4" name="Shape 2"/>
          <p:cNvSpPr/>
          <p:nvPr/>
        </p:nvSpPr>
        <p:spPr>
          <a:xfrm>
            <a:off x="750689" y="2774633"/>
            <a:ext cx="6470690" cy="1741884"/>
          </a:xfrm>
          <a:prstGeom prst="roundRect">
            <a:avLst>
              <a:gd name="adj" fmla="val 6299"/>
            </a:avLst>
          </a:prstGeom>
          <a:solidFill>
            <a:srgbClr val="FFFFFF"/>
          </a:solidFill>
          <a:ln w="22860">
            <a:solidFill>
              <a:srgbClr val="D8D4D4"/>
            </a:solidFill>
            <a:prstDash val="solid"/>
          </a:ln>
        </p:spPr>
      </p:sp>
      <p:sp>
        <p:nvSpPr>
          <p:cNvPr id="5" name="Shape 3"/>
          <p:cNvSpPr/>
          <p:nvPr/>
        </p:nvSpPr>
        <p:spPr>
          <a:xfrm>
            <a:off x="727829" y="2774633"/>
            <a:ext cx="91440" cy="1741884"/>
          </a:xfrm>
          <a:prstGeom prst="roundRect">
            <a:avLst>
              <a:gd name="adj" fmla="val 30791"/>
            </a:avLst>
          </a:prstGeom>
          <a:solidFill>
            <a:srgbClr val="E04F00"/>
          </a:solidFill>
          <a:ln/>
        </p:spPr>
      </p:sp>
      <p:sp>
        <p:nvSpPr>
          <p:cNvPr id="6" name="Text 4"/>
          <p:cNvSpPr/>
          <p:nvPr/>
        </p:nvSpPr>
        <p:spPr>
          <a:xfrm>
            <a:off x="1029772" y="2985135"/>
            <a:ext cx="5528667" cy="307896"/>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T Serif" pitchFamily="34" charset="0"/>
                <a:ea typeface="PT Serif" pitchFamily="34" charset="-122"/>
                <a:cs typeface="PT Serif" pitchFamily="34" charset="-120"/>
              </a:rPr>
              <a:t>Phase 2: Predictive Analytics &amp; Scenario Modeling</a:t>
            </a:r>
            <a:endParaRPr lang="en-US" sz="1900" dirty="0"/>
          </a:p>
        </p:txBody>
      </p:sp>
      <p:sp>
        <p:nvSpPr>
          <p:cNvPr id="7" name="Text 5"/>
          <p:cNvSpPr/>
          <p:nvPr/>
        </p:nvSpPr>
        <p:spPr>
          <a:xfrm>
            <a:off x="1029772" y="3405545"/>
            <a:ext cx="5981105" cy="900470"/>
          </a:xfrm>
          <a:prstGeom prst="rect">
            <a:avLst/>
          </a:prstGeom>
          <a:noFill/>
          <a:ln/>
        </p:spPr>
        <p:txBody>
          <a:bodyPr wrap="squar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Leveraging the rich, high-quality data to build advanced predictive models and conduct complex scenario analysis, allowing for proactive risk mitigation.</a:t>
            </a:r>
            <a:endParaRPr lang="en-US" sz="1450" dirty="0"/>
          </a:p>
        </p:txBody>
      </p:sp>
      <p:sp>
        <p:nvSpPr>
          <p:cNvPr id="8" name="Shape 6"/>
          <p:cNvSpPr/>
          <p:nvPr/>
        </p:nvSpPr>
        <p:spPr>
          <a:xfrm>
            <a:off x="7409021" y="2774633"/>
            <a:ext cx="6470690" cy="1741884"/>
          </a:xfrm>
          <a:prstGeom prst="roundRect">
            <a:avLst>
              <a:gd name="adj" fmla="val 6299"/>
            </a:avLst>
          </a:prstGeom>
          <a:solidFill>
            <a:srgbClr val="FFFFFF"/>
          </a:solidFill>
          <a:ln w="22860">
            <a:solidFill>
              <a:srgbClr val="D8D4D4"/>
            </a:solidFill>
            <a:prstDash val="solid"/>
          </a:ln>
        </p:spPr>
      </p:sp>
      <p:sp>
        <p:nvSpPr>
          <p:cNvPr id="9" name="Shape 7"/>
          <p:cNvSpPr/>
          <p:nvPr/>
        </p:nvSpPr>
        <p:spPr>
          <a:xfrm>
            <a:off x="7386161" y="2774633"/>
            <a:ext cx="91440" cy="1741884"/>
          </a:xfrm>
          <a:prstGeom prst="roundRect">
            <a:avLst>
              <a:gd name="adj" fmla="val 30791"/>
            </a:avLst>
          </a:prstGeom>
          <a:solidFill>
            <a:srgbClr val="E04F00"/>
          </a:solidFill>
          <a:ln/>
        </p:spPr>
      </p:sp>
      <p:sp>
        <p:nvSpPr>
          <p:cNvPr id="10" name="Text 8"/>
          <p:cNvSpPr/>
          <p:nvPr/>
        </p:nvSpPr>
        <p:spPr>
          <a:xfrm>
            <a:off x="7688104" y="2985135"/>
            <a:ext cx="4150638" cy="307896"/>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T Serif" pitchFamily="34" charset="0"/>
                <a:ea typeface="PT Serif" pitchFamily="34" charset="-122"/>
                <a:cs typeface="PT Serif" pitchFamily="34" charset="-120"/>
              </a:rPr>
              <a:t>Phase 3: AI-Powered Risk Intelligence</a:t>
            </a:r>
            <a:endParaRPr lang="en-US" sz="1900" dirty="0"/>
          </a:p>
        </p:txBody>
      </p:sp>
      <p:sp>
        <p:nvSpPr>
          <p:cNvPr id="11" name="Text 9"/>
          <p:cNvSpPr/>
          <p:nvPr/>
        </p:nvSpPr>
        <p:spPr>
          <a:xfrm>
            <a:off x="7688104" y="3405545"/>
            <a:ext cx="5981105" cy="900470"/>
          </a:xfrm>
          <a:prstGeom prst="rect">
            <a:avLst/>
          </a:prstGeom>
          <a:noFill/>
          <a:ln/>
        </p:spPr>
        <p:txBody>
          <a:bodyPr wrap="squar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Integrating artificial intelligence and machine learning to identify subtle patterns, anomalies, and emerging risks that human analysis might miss.</a:t>
            </a:r>
            <a:endParaRPr lang="en-US" sz="1450" dirty="0"/>
          </a:p>
        </p:txBody>
      </p:sp>
      <p:sp>
        <p:nvSpPr>
          <p:cNvPr id="12" name="Shape 10"/>
          <p:cNvSpPr/>
          <p:nvPr/>
        </p:nvSpPr>
        <p:spPr>
          <a:xfrm>
            <a:off x="750689" y="4704159"/>
            <a:ext cx="6470690" cy="1741884"/>
          </a:xfrm>
          <a:prstGeom prst="roundRect">
            <a:avLst>
              <a:gd name="adj" fmla="val 6299"/>
            </a:avLst>
          </a:prstGeom>
          <a:solidFill>
            <a:srgbClr val="FFFFFF"/>
          </a:solidFill>
          <a:ln w="22860">
            <a:solidFill>
              <a:srgbClr val="D8D4D4"/>
            </a:solidFill>
            <a:prstDash val="solid"/>
          </a:ln>
        </p:spPr>
      </p:sp>
      <p:sp>
        <p:nvSpPr>
          <p:cNvPr id="13" name="Shape 11"/>
          <p:cNvSpPr/>
          <p:nvPr/>
        </p:nvSpPr>
        <p:spPr>
          <a:xfrm>
            <a:off x="727829" y="4704159"/>
            <a:ext cx="91440" cy="1741884"/>
          </a:xfrm>
          <a:prstGeom prst="roundRect">
            <a:avLst>
              <a:gd name="adj" fmla="val 30791"/>
            </a:avLst>
          </a:prstGeom>
          <a:solidFill>
            <a:srgbClr val="E04F00"/>
          </a:solidFill>
          <a:ln/>
        </p:spPr>
      </p:sp>
      <p:sp>
        <p:nvSpPr>
          <p:cNvPr id="14" name="Text 12"/>
          <p:cNvSpPr/>
          <p:nvPr/>
        </p:nvSpPr>
        <p:spPr>
          <a:xfrm>
            <a:off x="1029772" y="4914662"/>
            <a:ext cx="3100983" cy="307896"/>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T Serif" pitchFamily="34" charset="0"/>
                <a:ea typeface="PT Serif" pitchFamily="34" charset="-122"/>
                <a:cs typeface="PT Serif" pitchFamily="34" charset="-120"/>
              </a:rPr>
              <a:t>Enterprise-Wide Integration</a:t>
            </a:r>
            <a:endParaRPr lang="en-US" sz="1900" dirty="0"/>
          </a:p>
        </p:txBody>
      </p:sp>
      <p:sp>
        <p:nvSpPr>
          <p:cNvPr id="15" name="Text 13"/>
          <p:cNvSpPr/>
          <p:nvPr/>
        </p:nvSpPr>
        <p:spPr>
          <a:xfrm>
            <a:off x="1029772" y="5335072"/>
            <a:ext cx="5981105" cy="900470"/>
          </a:xfrm>
          <a:prstGeom prst="rect">
            <a:avLst/>
          </a:prstGeom>
          <a:noFill/>
          <a:ln/>
        </p:spPr>
        <p:txBody>
          <a:bodyPr wrap="squar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Expanding DataConnect's reach to encompass all enterprise data sources relevant to risk, creating a holistic view across business units.</a:t>
            </a:r>
            <a:endParaRPr lang="en-US" sz="1450" dirty="0"/>
          </a:p>
        </p:txBody>
      </p:sp>
      <p:sp>
        <p:nvSpPr>
          <p:cNvPr id="16" name="Shape 14"/>
          <p:cNvSpPr/>
          <p:nvPr/>
        </p:nvSpPr>
        <p:spPr>
          <a:xfrm>
            <a:off x="7409021" y="4704159"/>
            <a:ext cx="6470690" cy="1741884"/>
          </a:xfrm>
          <a:prstGeom prst="roundRect">
            <a:avLst>
              <a:gd name="adj" fmla="val 6299"/>
            </a:avLst>
          </a:prstGeom>
          <a:solidFill>
            <a:srgbClr val="FFFFFF"/>
          </a:solidFill>
          <a:ln w="22860">
            <a:solidFill>
              <a:srgbClr val="D8D4D4"/>
            </a:solidFill>
            <a:prstDash val="solid"/>
          </a:ln>
        </p:spPr>
      </p:sp>
      <p:sp>
        <p:nvSpPr>
          <p:cNvPr id="17" name="Shape 15"/>
          <p:cNvSpPr/>
          <p:nvPr/>
        </p:nvSpPr>
        <p:spPr>
          <a:xfrm>
            <a:off x="7386161" y="4704159"/>
            <a:ext cx="91440" cy="1741884"/>
          </a:xfrm>
          <a:prstGeom prst="roundRect">
            <a:avLst>
              <a:gd name="adj" fmla="val 30791"/>
            </a:avLst>
          </a:prstGeom>
          <a:solidFill>
            <a:srgbClr val="E04F00"/>
          </a:solidFill>
          <a:ln/>
        </p:spPr>
      </p:sp>
      <p:sp>
        <p:nvSpPr>
          <p:cNvPr id="18" name="Text 16"/>
          <p:cNvSpPr/>
          <p:nvPr/>
        </p:nvSpPr>
        <p:spPr>
          <a:xfrm>
            <a:off x="7688104" y="4914662"/>
            <a:ext cx="2816423" cy="307896"/>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T Serif" pitchFamily="34" charset="0"/>
                <a:ea typeface="PT Serif" pitchFamily="34" charset="-122"/>
                <a:cs typeface="PT Serif" pitchFamily="34" charset="-120"/>
              </a:rPr>
              <a:t>Continuous Improvement</a:t>
            </a:r>
            <a:endParaRPr lang="en-US" sz="1900" dirty="0"/>
          </a:p>
        </p:txBody>
      </p:sp>
      <p:sp>
        <p:nvSpPr>
          <p:cNvPr id="19" name="Text 17"/>
          <p:cNvSpPr/>
          <p:nvPr/>
        </p:nvSpPr>
        <p:spPr>
          <a:xfrm>
            <a:off x="7688104" y="5335072"/>
            <a:ext cx="5981105" cy="900470"/>
          </a:xfrm>
          <a:prstGeom prst="rect">
            <a:avLst/>
          </a:prstGeom>
          <a:noFill/>
          <a:ln/>
        </p:spPr>
        <p:txBody>
          <a:bodyPr wrap="squar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Establishing a feedback loop with risk leaders to continuously refine and enhance the capabilities of DataConnect and RiskOne based on evolving business needs and regulatory landscapes.</a:t>
            </a:r>
            <a:endParaRPr lang="en-US" sz="1450" dirty="0"/>
          </a:p>
        </p:txBody>
      </p:sp>
      <p:sp>
        <p:nvSpPr>
          <p:cNvPr id="20" name="Text 18"/>
          <p:cNvSpPr/>
          <p:nvPr/>
        </p:nvSpPr>
        <p:spPr>
          <a:xfrm>
            <a:off x="750689" y="6657142"/>
            <a:ext cx="13129022" cy="600313"/>
          </a:xfrm>
          <a:prstGeom prst="rect">
            <a:avLst/>
          </a:prstGeom>
          <a:noFill/>
          <a:ln/>
        </p:spPr>
        <p:txBody>
          <a:bodyPr wrap="square" lIns="0" tIns="0" rIns="0" bIns="0" rtlCol="0" anchor="t"/>
          <a:lstStyle/>
          <a:p>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This vision positions us at the forefront of risk management, transforming it from a compliance-driven function to a strategic enabler of business growth and resilience.</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2025-08-20T04:51:00Z</dcterms:created>
  <dcterms:modified xsi:type="dcterms:W3CDTF">2025-08-20T04:51:00Z</dcterms:modified>
</cp:coreProperties>
</file>